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256" r:id="rId2"/>
    <p:sldId id="257" r:id="rId3"/>
    <p:sldId id="261" r:id="rId4"/>
    <p:sldId id="262" r:id="rId5"/>
    <p:sldId id="263" r:id="rId6"/>
    <p:sldId id="275" r:id="rId7"/>
    <p:sldId id="258" r:id="rId8"/>
    <p:sldId id="264" r:id="rId9"/>
    <p:sldId id="265" r:id="rId10"/>
    <p:sldId id="266" r:id="rId11"/>
    <p:sldId id="267" r:id="rId12"/>
    <p:sldId id="276" r:id="rId13"/>
    <p:sldId id="259" r:id="rId14"/>
    <p:sldId id="271" r:id="rId15"/>
    <p:sldId id="272" r:id="rId16"/>
    <p:sldId id="274" r:id="rId17"/>
    <p:sldId id="277" r:id="rId18"/>
    <p:sldId id="278" r:id="rId19"/>
    <p:sldId id="279" r:id="rId20"/>
    <p:sldId id="260" r:id="rId21"/>
    <p:sldId id="280" r:id="rId22"/>
    <p:sldId id="283"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2947" autoAdjust="0"/>
  </p:normalViewPr>
  <p:slideViewPr>
    <p:cSldViewPr snapToGrid="0">
      <p:cViewPr varScale="1">
        <p:scale>
          <a:sx n="79" d="100"/>
          <a:sy n="79" d="100"/>
        </p:scale>
        <p:origin x="850" y="82"/>
      </p:cViewPr>
      <p:guideLst/>
    </p:cSldViewPr>
  </p:slideViewPr>
  <p:notesTextViewPr>
    <p:cViewPr>
      <p:scale>
        <a:sx n="1" d="1"/>
        <a:sy n="1" d="1"/>
      </p:scale>
      <p:origin x="0" y="0"/>
    </p:cViewPr>
  </p:notesTextViewPr>
  <p:sorterViewPr>
    <p:cViewPr>
      <p:scale>
        <a:sx n="100" d="100"/>
        <a:sy n="100" d="100"/>
      </p:scale>
      <p:origin x="0" y="-49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瑀婕 陳" userId="c176ebd2e60a71ab" providerId="LiveId" clId="{06B01B6D-397C-4E08-B35B-9D89B33CA232}"/>
    <pc:docChg chg="modSld">
      <pc:chgData name="瑀婕 陳" userId="c176ebd2e60a71ab" providerId="LiveId" clId="{06B01B6D-397C-4E08-B35B-9D89B33CA232}" dt="2022-06-15T13:32:36.845" v="0" actId="20577"/>
      <pc:docMkLst>
        <pc:docMk/>
      </pc:docMkLst>
      <pc:sldChg chg="modSp mod">
        <pc:chgData name="瑀婕 陳" userId="c176ebd2e60a71ab" providerId="LiveId" clId="{06B01B6D-397C-4E08-B35B-9D89B33CA232}" dt="2022-06-15T13:32:36.845" v="0" actId="20577"/>
        <pc:sldMkLst>
          <pc:docMk/>
          <pc:sldMk cId="2900631532" sldId="256"/>
        </pc:sldMkLst>
        <pc:spChg chg="mod">
          <ac:chgData name="瑀婕 陳" userId="c176ebd2e60a71ab" providerId="LiveId" clId="{06B01B6D-397C-4E08-B35B-9D89B33CA232}" dt="2022-06-15T13:32:36.845" v="0" actId="20577"/>
          <ac:spMkLst>
            <pc:docMk/>
            <pc:sldMk cId="2900631532" sldId="256"/>
            <ac:spMk id="2" creationId="{865B4592-FA52-4568-8BB4-43EEC52FF7A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6FD227-F27D-4104-A0D9-4CA570EE535C}" type="datetimeFigureOut">
              <a:rPr lang="zh-TW" altLang="en-US" smtClean="0"/>
              <a:t>2022/6/15</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0E2751-9BEA-4296-A964-818918CE1219}" type="slidenum">
              <a:rPr lang="zh-TW" altLang="en-US" smtClean="0"/>
              <a:t>‹#›</a:t>
            </a:fld>
            <a:endParaRPr lang="zh-TW" altLang="en-US"/>
          </a:p>
        </p:txBody>
      </p:sp>
    </p:spTree>
    <p:extLst>
      <p:ext uri="{BB962C8B-B14F-4D97-AF65-F5344CB8AC3E}">
        <p14:creationId xmlns:p14="http://schemas.microsoft.com/office/powerpoint/2010/main" val="2346807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探討觸控螢幕中按鈕的大小、按鈕之間的距離、形狀和視覺回饋對性能</a:t>
            </a:r>
            <a:r>
              <a:rPr lang="zh-TW" altLang="en-US"/>
              <a:t>、感知工作負荷</a:t>
            </a:r>
            <a:r>
              <a:rPr lang="zh-TW" altLang="en-US" dirty="0"/>
              <a:t>和偏好的影響</a:t>
            </a:r>
          </a:p>
        </p:txBody>
      </p:sp>
      <p:sp>
        <p:nvSpPr>
          <p:cNvPr id="4" name="投影片編號版面配置區 3"/>
          <p:cNvSpPr>
            <a:spLocks noGrp="1"/>
          </p:cNvSpPr>
          <p:nvPr>
            <p:ph type="sldNum" sz="quarter" idx="5"/>
          </p:nvPr>
        </p:nvSpPr>
        <p:spPr/>
        <p:txBody>
          <a:bodyPr/>
          <a:lstStyle/>
          <a:p>
            <a:fld id="{310E2751-9BEA-4296-A964-818918CE1219}" type="slidenum">
              <a:rPr lang="zh-TW" altLang="en-US" smtClean="0"/>
              <a:t>1</a:t>
            </a:fld>
            <a:endParaRPr lang="zh-TW" altLang="en-US"/>
          </a:p>
        </p:txBody>
      </p:sp>
    </p:spTree>
    <p:extLst>
      <p:ext uri="{BB962C8B-B14F-4D97-AF65-F5344CB8AC3E}">
        <p14:creationId xmlns:p14="http://schemas.microsoft.com/office/powerpoint/2010/main" val="13578331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假設</a:t>
            </a:r>
            <a:r>
              <a:rPr lang="en-US" altLang="zh-TW" dirty="0"/>
              <a:t>1</a:t>
            </a:r>
            <a:r>
              <a:rPr lang="zh-TW" altLang="en-US" dirty="0"/>
              <a:t>：中大尺寸的按鈕</a:t>
            </a:r>
            <a:r>
              <a:rPr lang="en-US" altLang="zh-TW" dirty="0"/>
              <a:t>(17.5mm</a:t>
            </a:r>
            <a:r>
              <a:rPr lang="zh-TW" altLang="en-US" dirty="0"/>
              <a:t>以上</a:t>
            </a:r>
            <a:r>
              <a:rPr lang="en-US" altLang="zh-TW" dirty="0"/>
              <a:t>)</a:t>
            </a:r>
            <a:r>
              <a:rPr lang="zh-TW" altLang="en-US" dirty="0"/>
              <a:t>相較於小尺寸按鈕有更好的使用表現。</a:t>
            </a:r>
            <a:endParaRPr lang="en-US" altLang="zh-TW" dirty="0"/>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假設</a:t>
            </a:r>
            <a:r>
              <a:rPr lang="en-US" altLang="zh-TW" dirty="0"/>
              <a:t>2:</a:t>
            </a:r>
            <a:r>
              <a:rPr lang="zh-TW" altLang="en-US" dirty="0"/>
              <a:t>按鈕有間距時會比沒有間距的時候有較好的使用表現。</a:t>
            </a:r>
            <a:endParaRPr lang="en-US" altLang="zh-TW"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dirty="0"/>
          </a:p>
          <a:p>
            <a:endParaRPr lang="zh-TW" altLang="en-US" dirty="0"/>
          </a:p>
        </p:txBody>
      </p:sp>
      <p:sp>
        <p:nvSpPr>
          <p:cNvPr id="4" name="投影片編號版面配置區 3"/>
          <p:cNvSpPr>
            <a:spLocks noGrp="1"/>
          </p:cNvSpPr>
          <p:nvPr>
            <p:ph type="sldNum" sz="quarter" idx="5"/>
          </p:nvPr>
        </p:nvSpPr>
        <p:spPr/>
        <p:txBody>
          <a:bodyPr/>
          <a:lstStyle/>
          <a:p>
            <a:fld id="{310E2751-9BEA-4296-A964-818918CE1219}" type="slidenum">
              <a:rPr lang="zh-TW" altLang="en-US" smtClean="0"/>
              <a:t>20</a:t>
            </a:fld>
            <a:endParaRPr lang="zh-TW" altLang="en-US"/>
          </a:p>
        </p:txBody>
      </p:sp>
    </p:spTree>
    <p:extLst>
      <p:ext uri="{BB962C8B-B14F-4D97-AF65-F5344CB8AC3E}">
        <p14:creationId xmlns:p14="http://schemas.microsoft.com/office/powerpoint/2010/main" val="24824770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假設</a:t>
            </a:r>
            <a:r>
              <a:rPr lang="en-US" altLang="zh-TW" dirty="0"/>
              <a:t>3:</a:t>
            </a:r>
            <a:r>
              <a:rPr lang="zh-TW" altLang="en-US" dirty="0"/>
              <a:t>有視覺回饋對於視覺回饋會有好的影響。</a:t>
            </a:r>
            <a:endParaRPr lang="en-US" altLang="zh-TW" dirty="0"/>
          </a:p>
        </p:txBody>
      </p:sp>
      <p:sp>
        <p:nvSpPr>
          <p:cNvPr id="4" name="投影片編號版面配置區 3"/>
          <p:cNvSpPr>
            <a:spLocks noGrp="1"/>
          </p:cNvSpPr>
          <p:nvPr>
            <p:ph type="sldNum" sz="quarter" idx="5"/>
          </p:nvPr>
        </p:nvSpPr>
        <p:spPr/>
        <p:txBody>
          <a:bodyPr/>
          <a:lstStyle/>
          <a:p>
            <a:fld id="{310E2751-9BEA-4296-A964-818918CE1219}" type="slidenum">
              <a:rPr lang="zh-TW" altLang="en-US" smtClean="0"/>
              <a:t>21</a:t>
            </a:fld>
            <a:endParaRPr lang="zh-TW" altLang="en-US"/>
          </a:p>
        </p:txBody>
      </p:sp>
    </p:spTree>
    <p:extLst>
      <p:ext uri="{BB962C8B-B14F-4D97-AF65-F5344CB8AC3E}">
        <p14:creationId xmlns:p14="http://schemas.microsoft.com/office/powerpoint/2010/main" val="31057684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假設</a:t>
            </a:r>
            <a:r>
              <a:rPr lang="en-US" altLang="zh-TW" dirty="0"/>
              <a:t>4:</a:t>
            </a:r>
            <a:r>
              <a:rPr lang="zh-TW" altLang="en-US" dirty="0"/>
              <a:t>與方形按鈕比較後，矩形按鈕會產生不劣性表現</a:t>
            </a:r>
            <a:r>
              <a:rPr lang="en-US" altLang="zh-TW" dirty="0"/>
              <a:t>(non-inferiority performance)</a:t>
            </a:r>
            <a:r>
              <a:rPr lang="zh-TW" altLang="en-US" dirty="0"/>
              <a:t>和心理負荷。</a:t>
            </a:r>
            <a:endParaRPr lang="en-US" altLang="zh-TW" dirty="0"/>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假設</a:t>
            </a:r>
            <a:r>
              <a:rPr lang="en-US" altLang="zh-TW" dirty="0"/>
              <a:t>5:</a:t>
            </a:r>
            <a:r>
              <a:rPr lang="zh-TW" altLang="en-US" dirty="0"/>
              <a:t>使用者會因喜歡的按鈕設計，而有更好的使用表現。</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dirty="0"/>
          </a:p>
        </p:txBody>
      </p:sp>
      <p:sp>
        <p:nvSpPr>
          <p:cNvPr id="4" name="投影片編號版面配置區 3"/>
          <p:cNvSpPr>
            <a:spLocks noGrp="1"/>
          </p:cNvSpPr>
          <p:nvPr>
            <p:ph type="sldNum" sz="quarter" idx="5"/>
          </p:nvPr>
        </p:nvSpPr>
        <p:spPr/>
        <p:txBody>
          <a:bodyPr/>
          <a:lstStyle/>
          <a:p>
            <a:fld id="{310E2751-9BEA-4296-A964-818918CE1219}" type="slidenum">
              <a:rPr lang="zh-TW" altLang="en-US" smtClean="0"/>
              <a:t>22</a:t>
            </a:fld>
            <a:endParaRPr lang="zh-TW" altLang="en-US"/>
          </a:p>
        </p:txBody>
      </p:sp>
    </p:spTree>
    <p:extLst>
      <p:ext uri="{BB962C8B-B14F-4D97-AF65-F5344CB8AC3E}">
        <p14:creationId xmlns:p14="http://schemas.microsoft.com/office/powerpoint/2010/main" val="42933199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假設</a:t>
            </a:r>
            <a:r>
              <a:rPr lang="en-US" altLang="zh-TW" dirty="0"/>
              <a:t>1</a:t>
            </a:r>
            <a:r>
              <a:rPr lang="zh-TW" altLang="en-US" dirty="0"/>
              <a:t>和</a:t>
            </a:r>
            <a:r>
              <a:rPr lang="en-US" altLang="zh-TW" dirty="0"/>
              <a:t>2</a:t>
            </a:r>
            <a:r>
              <a:rPr lang="zh-TW" altLang="en-US" dirty="0"/>
              <a:t>是根據文獻制定的</a:t>
            </a:r>
            <a:endParaRPr lang="en-US" altLang="zh-TW" dirty="0"/>
          </a:p>
          <a:p>
            <a:r>
              <a:rPr lang="zh-TW" altLang="en-US" dirty="0"/>
              <a:t>假設</a:t>
            </a:r>
            <a:r>
              <a:rPr lang="en-US" altLang="zh-TW" dirty="0"/>
              <a:t>3</a:t>
            </a:r>
            <a:r>
              <a:rPr lang="zh-TW" altLang="en-US" dirty="0"/>
              <a:t>和</a:t>
            </a:r>
            <a:r>
              <a:rPr lang="en-US" altLang="zh-TW" dirty="0"/>
              <a:t>4</a:t>
            </a:r>
            <a:r>
              <a:rPr lang="zh-TW" altLang="en-US" dirty="0"/>
              <a:t>是對於視覺回饋和矩形按鈕的潛在按鈕的期望</a:t>
            </a:r>
            <a:endParaRPr lang="en-US" altLang="zh-TW" dirty="0"/>
          </a:p>
          <a:p>
            <a:r>
              <a:rPr lang="zh-TW" altLang="en-US" dirty="0"/>
              <a:t>假設</a:t>
            </a:r>
            <a:r>
              <a:rPr lang="en-US" altLang="zh-TW" dirty="0"/>
              <a:t>5</a:t>
            </a:r>
            <a:r>
              <a:rPr lang="zh-TW" altLang="en-US" dirty="0"/>
              <a:t>是基於使用者會因為個人偏好而有較佳的使用性能</a:t>
            </a:r>
            <a:endParaRPr lang="en-US" altLang="zh-TW" dirty="0"/>
          </a:p>
          <a:p>
            <a:r>
              <a:rPr lang="zh-TW" altLang="en-US" dirty="0"/>
              <a:t>更好的表現：像是任務完成時間更快</a:t>
            </a:r>
            <a:r>
              <a:rPr lang="en-US" altLang="zh-TW" dirty="0"/>
              <a:t>…</a:t>
            </a:r>
            <a:r>
              <a:rPr lang="zh-TW" altLang="en-US" dirty="0"/>
              <a:t>等</a:t>
            </a:r>
          </a:p>
        </p:txBody>
      </p:sp>
      <p:sp>
        <p:nvSpPr>
          <p:cNvPr id="4" name="投影片編號版面配置區 3"/>
          <p:cNvSpPr>
            <a:spLocks noGrp="1"/>
          </p:cNvSpPr>
          <p:nvPr>
            <p:ph type="sldNum" sz="quarter" idx="5"/>
          </p:nvPr>
        </p:nvSpPr>
        <p:spPr/>
        <p:txBody>
          <a:bodyPr/>
          <a:lstStyle/>
          <a:p>
            <a:fld id="{310E2751-9BEA-4296-A964-818918CE1219}" type="slidenum">
              <a:rPr lang="zh-TW" altLang="en-US" smtClean="0"/>
              <a:t>6</a:t>
            </a:fld>
            <a:endParaRPr lang="zh-TW" altLang="en-US"/>
          </a:p>
        </p:txBody>
      </p:sp>
    </p:spTree>
    <p:extLst>
      <p:ext uri="{BB962C8B-B14F-4D97-AF65-F5344CB8AC3E}">
        <p14:creationId xmlns:p14="http://schemas.microsoft.com/office/powerpoint/2010/main" val="34662726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b="0" i="0" dirty="0">
                <a:solidFill>
                  <a:srgbClr val="000000"/>
                </a:solidFill>
                <a:effectLst/>
                <a:latin typeface="Roboto" panose="02000000000000000000" pitchFamily="2" charset="0"/>
              </a:rPr>
              <a:t>板子通常擺在 </a:t>
            </a:r>
            <a:r>
              <a:rPr lang="en-US" altLang="zh-TW" b="0" i="0" dirty="0">
                <a:solidFill>
                  <a:srgbClr val="000000"/>
                </a:solidFill>
                <a:effectLst/>
                <a:latin typeface="Roboto" panose="02000000000000000000" pitchFamily="2" charset="0"/>
              </a:rPr>
              <a:t>20 </a:t>
            </a:r>
            <a:r>
              <a:rPr lang="zh-TW" altLang="en-US" b="0" i="0" dirty="0">
                <a:solidFill>
                  <a:srgbClr val="000000"/>
                </a:solidFill>
                <a:effectLst/>
                <a:latin typeface="Roboto" panose="02000000000000000000" pitchFamily="2" charset="0"/>
              </a:rPr>
              <a:t>英尺遠的地方，而你可以清楚看到 </a:t>
            </a:r>
            <a:r>
              <a:rPr lang="en-US" altLang="zh-TW" b="0" i="0" dirty="0">
                <a:solidFill>
                  <a:srgbClr val="000000"/>
                </a:solidFill>
                <a:effectLst/>
                <a:latin typeface="Roboto" panose="02000000000000000000" pitchFamily="2" charset="0"/>
              </a:rPr>
              <a:t>20 </a:t>
            </a:r>
            <a:r>
              <a:rPr lang="zh-TW" altLang="en-US" b="0" i="0" dirty="0">
                <a:solidFill>
                  <a:srgbClr val="000000"/>
                </a:solidFill>
                <a:effectLst/>
                <a:latin typeface="Roboto" panose="02000000000000000000" pitchFamily="2" charset="0"/>
              </a:rPr>
              <a:t>英尺處，別人也可以看到 </a:t>
            </a:r>
            <a:r>
              <a:rPr lang="en-US" altLang="zh-TW" b="0" i="0" dirty="0">
                <a:solidFill>
                  <a:srgbClr val="000000"/>
                </a:solidFill>
                <a:effectLst/>
                <a:latin typeface="Roboto" panose="02000000000000000000" pitchFamily="2" charset="0"/>
              </a:rPr>
              <a:t>20 </a:t>
            </a:r>
            <a:r>
              <a:rPr lang="zh-TW" altLang="en-US" b="0" i="0" dirty="0">
                <a:solidFill>
                  <a:srgbClr val="000000"/>
                </a:solidFill>
                <a:effectLst/>
                <a:latin typeface="Roboto" panose="02000000000000000000" pitchFamily="2" charset="0"/>
              </a:rPr>
              <a:t>英尺處，代表你的視力正常 </a:t>
            </a:r>
            <a:r>
              <a:rPr lang="en-US" altLang="zh-TW" b="0" i="0" dirty="0">
                <a:solidFill>
                  <a:srgbClr val="000000"/>
                </a:solidFill>
                <a:effectLst/>
                <a:latin typeface="Roboto" panose="02000000000000000000" pitchFamily="2" charset="0"/>
              </a:rPr>
              <a:t>1.0</a:t>
            </a:r>
            <a:r>
              <a:rPr lang="zh-TW" altLang="en-US" b="0" i="0" dirty="0">
                <a:solidFill>
                  <a:srgbClr val="000000"/>
                </a:solidFill>
                <a:effectLst/>
                <a:latin typeface="Roboto" panose="02000000000000000000" pitchFamily="2" charset="0"/>
              </a:rPr>
              <a:t>，分子皆為</a:t>
            </a:r>
            <a:r>
              <a:rPr lang="en-US" altLang="zh-TW" b="0" i="0" dirty="0">
                <a:solidFill>
                  <a:srgbClr val="000000"/>
                </a:solidFill>
                <a:effectLst/>
                <a:latin typeface="Roboto" panose="02000000000000000000" pitchFamily="2" charset="0"/>
              </a:rPr>
              <a:t>20</a:t>
            </a:r>
            <a:endParaRPr lang="zh-TW" altLang="en-US" dirty="0"/>
          </a:p>
          <a:p>
            <a:endParaRPr lang="zh-TW" altLang="en-US" dirty="0"/>
          </a:p>
        </p:txBody>
      </p:sp>
      <p:sp>
        <p:nvSpPr>
          <p:cNvPr id="4" name="投影片編號版面配置區 3"/>
          <p:cNvSpPr>
            <a:spLocks noGrp="1"/>
          </p:cNvSpPr>
          <p:nvPr>
            <p:ph type="sldNum" sz="quarter" idx="5"/>
          </p:nvPr>
        </p:nvSpPr>
        <p:spPr/>
        <p:txBody>
          <a:bodyPr/>
          <a:lstStyle/>
          <a:p>
            <a:fld id="{310E2751-9BEA-4296-A964-818918CE1219}" type="slidenum">
              <a:rPr lang="zh-TW" altLang="en-US" smtClean="0"/>
              <a:t>7</a:t>
            </a:fld>
            <a:endParaRPr lang="zh-TW" altLang="en-US"/>
          </a:p>
        </p:txBody>
      </p:sp>
    </p:spTree>
    <p:extLst>
      <p:ext uri="{BB962C8B-B14F-4D97-AF65-F5344CB8AC3E}">
        <p14:creationId xmlns:p14="http://schemas.microsoft.com/office/powerpoint/2010/main" val="10155699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六項因子兩兩配對</a:t>
            </a:r>
            <a:r>
              <a:rPr lang="en-US" altLang="zh-TW" dirty="0"/>
              <a:t>(</a:t>
            </a:r>
            <a:r>
              <a:rPr lang="zh-TW" altLang="en-US" dirty="0"/>
              <a:t>共有 </a:t>
            </a:r>
            <a:r>
              <a:rPr lang="en-US" altLang="zh-TW" dirty="0"/>
              <a:t>15 </a:t>
            </a:r>
            <a:r>
              <a:rPr lang="zh-TW" altLang="en-US" dirty="0"/>
              <a:t>組</a:t>
            </a:r>
            <a:r>
              <a:rPr lang="en-US" altLang="zh-TW" dirty="0"/>
              <a:t>)</a:t>
            </a:r>
            <a:r>
              <a:rPr lang="zh-TW" altLang="en-US" dirty="0"/>
              <a:t>，讓受測者填寫何者較為重要；被選擇之因子其權重加一，於受測者完成 </a:t>
            </a:r>
            <a:r>
              <a:rPr lang="en-US" altLang="zh-TW" dirty="0"/>
              <a:t>15 </a:t>
            </a:r>
            <a:r>
              <a:rPr lang="zh-TW" altLang="en-US" dirty="0"/>
              <a:t>組配對因子選取後，受測者再分別針對 </a:t>
            </a:r>
            <a:r>
              <a:rPr lang="en-US" altLang="zh-TW" dirty="0"/>
              <a:t>6 </a:t>
            </a:r>
            <a:r>
              <a:rPr lang="zh-TW" altLang="en-US" dirty="0"/>
              <a:t>項因子進行評分，最後將因子之加權數乘以評量分數， 求得總加權分數，隨後再除以總加權數 </a:t>
            </a:r>
            <a:r>
              <a:rPr lang="en-US" altLang="zh-TW" dirty="0"/>
              <a:t>15</a:t>
            </a:r>
            <a:r>
              <a:rPr lang="zh-TW" altLang="en-US" dirty="0"/>
              <a:t>，即可獲得平均心智負荷值</a:t>
            </a:r>
          </a:p>
        </p:txBody>
      </p:sp>
      <p:sp>
        <p:nvSpPr>
          <p:cNvPr id="4" name="投影片編號版面配置區 3"/>
          <p:cNvSpPr>
            <a:spLocks noGrp="1"/>
          </p:cNvSpPr>
          <p:nvPr>
            <p:ph type="sldNum" sz="quarter" idx="5"/>
          </p:nvPr>
        </p:nvSpPr>
        <p:spPr/>
        <p:txBody>
          <a:bodyPr/>
          <a:lstStyle/>
          <a:p>
            <a:fld id="{310E2751-9BEA-4296-A964-818918CE1219}" type="slidenum">
              <a:rPr lang="zh-TW" altLang="en-US" smtClean="0"/>
              <a:t>10</a:t>
            </a:fld>
            <a:endParaRPr lang="zh-TW" altLang="en-US"/>
          </a:p>
        </p:txBody>
      </p:sp>
    </p:spTree>
    <p:extLst>
      <p:ext uri="{BB962C8B-B14F-4D97-AF65-F5344CB8AC3E}">
        <p14:creationId xmlns:p14="http://schemas.microsoft.com/office/powerpoint/2010/main" val="25242664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310E2751-9BEA-4296-A964-818918CE1219}" type="slidenum">
              <a:rPr lang="zh-TW" altLang="en-US" smtClean="0"/>
              <a:t>11</a:t>
            </a:fld>
            <a:endParaRPr lang="zh-TW" altLang="en-US"/>
          </a:p>
        </p:txBody>
      </p:sp>
    </p:spTree>
    <p:extLst>
      <p:ext uri="{BB962C8B-B14F-4D97-AF65-F5344CB8AC3E}">
        <p14:creationId xmlns:p14="http://schemas.microsoft.com/office/powerpoint/2010/main" val="31455571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六項因子兩兩配對</a:t>
            </a:r>
            <a:r>
              <a:rPr lang="en-US" altLang="zh-TW" dirty="0"/>
              <a:t>(</a:t>
            </a:r>
            <a:r>
              <a:rPr lang="zh-TW" altLang="en-US" dirty="0"/>
              <a:t>共有 </a:t>
            </a:r>
            <a:r>
              <a:rPr lang="en-US" altLang="zh-TW" dirty="0"/>
              <a:t>15 </a:t>
            </a:r>
            <a:r>
              <a:rPr lang="zh-TW" altLang="en-US" dirty="0"/>
              <a:t>組</a:t>
            </a:r>
            <a:r>
              <a:rPr lang="en-US" altLang="zh-TW" dirty="0"/>
              <a:t>)</a:t>
            </a:r>
            <a:r>
              <a:rPr lang="zh-TW" altLang="en-US" dirty="0"/>
              <a:t>，讓受測者填寫何者較為重要；被選擇之因子其權重加一，於受測者完成 </a:t>
            </a:r>
            <a:r>
              <a:rPr lang="en-US" altLang="zh-TW" dirty="0"/>
              <a:t>15 </a:t>
            </a:r>
            <a:r>
              <a:rPr lang="zh-TW" altLang="en-US" dirty="0"/>
              <a:t>組配對因子選取後，受測者再分別針對 </a:t>
            </a:r>
            <a:r>
              <a:rPr lang="en-US" altLang="zh-TW" dirty="0"/>
              <a:t>6 </a:t>
            </a:r>
            <a:r>
              <a:rPr lang="zh-TW" altLang="en-US" dirty="0"/>
              <a:t>項因子進行評分，最後將因子之加權數乘以評量分數， 求得總加權分數，隨後再除以總加權數 </a:t>
            </a:r>
            <a:r>
              <a:rPr lang="en-US" altLang="zh-TW" dirty="0"/>
              <a:t>15</a:t>
            </a:r>
            <a:r>
              <a:rPr lang="zh-TW" altLang="en-US" dirty="0"/>
              <a:t>，即可獲得平均心智負荷值</a:t>
            </a:r>
          </a:p>
          <a:p>
            <a:endParaRPr lang="zh-TW" altLang="en-US" dirty="0"/>
          </a:p>
        </p:txBody>
      </p:sp>
      <p:sp>
        <p:nvSpPr>
          <p:cNvPr id="4" name="投影片編號版面配置區 3"/>
          <p:cNvSpPr>
            <a:spLocks noGrp="1"/>
          </p:cNvSpPr>
          <p:nvPr>
            <p:ph type="sldNum" sz="quarter" idx="5"/>
          </p:nvPr>
        </p:nvSpPr>
        <p:spPr/>
        <p:txBody>
          <a:bodyPr/>
          <a:lstStyle/>
          <a:p>
            <a:fld id="{310E2751-9BEA-4296-A964-818918CE1219}" type="slidenum">
              <a:rPr lang="zh-TW" altLang="en-US" smtClean="0"/>
              <a:t>12</a:t>
            </a:fld>
            <a:endParaRPr lang="zh-TW" altLang="en-US"/>
          </a:p>
        </p:txBody>
      </p:sp>
    </p:spTree>
    <p:extLst>
      <p:ext uri="{BB962C8B-B14F-4D97-AF65-F5344CB8AC3E}">
        <p14:creationId xmlns:p14="http://schemas.microsoft.com/office/powerpoint/2010/main" val="14957821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而且在大小為</a:t>
            </a:r>
            <a:r>
              <a:rPr lang="en-US" altLang="zh-TW" dirty="0"/>
              <a:t>17.5mm</a:t>
            </a:r>
            <a:r>
              <a:rPr lang="zh-TW" altLang="en-US" dirty="0"/>
              <a:t> 有間距、形狀是方形的狀況下，任務完成時間最短。</a:t>
            </a:r>
          </a:p>
        </p:txBody>
      </p:sp>
      <p:sp>
        <p:nvSpPr>
          <p:cNvPr id="4" name="投影片編號版面配置區 3"/>
          <p:cNvSpPr>
            <a:spLocks noGrp="1"/>
          </p:cNvSpPr>
          <p:nvPr>
            <p:ph type="sldNum" sz="quarter" idx="5"/>
          </p:nvPr>
        </p:nvSpPr>
        <p:spPr/>
        <p:txBody>
          <a:bodyPr/>
          <a:lstStyle/>
          <a:p>
            <a:fld id="{310E2751-9BEA-4296-A964-818918CE1219}" type="slidenum">
              <a:rPr lang="zh-TW" altLang="en-US" smtClean="0"/>
              <a:t>15</a:t>
            </a:fld>
            <a:endParaRPr lang="zh-TW" altLang="en-US"/>
          </a:p>
        </p:txBody>
      </p:sp>
    </p:spTree>
    <p:extLst>
      <p:ext uri="{BB962C8B-B14F-4D97-AF65-F5344CB8AC3E}">
        <p14:creationId xmlns:p14="http://schemas.microsoft.com/office/powerpoint/2010/main" val="25622089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六項因子兩兩配對</a:t>
            </a:r>
            <a:r>
              <a:rPr lang="en-US" altLang="zh-TW" dirty="0"/>
              <a:t>(</a:t>
            </a:r>
            <a:r>
              <a:rPr lang="zh-TW" altLang="en-US" dirty="0"/>
              <a:t>共有 </a:t>
            </a:r>
            <a:r>
              <a:rPr lang="en-US" altLang="zh-TW" dirty="0"/>
              <a:t>15 </a:t>
            </a:r>
            <a:r>
              <a:rPr lang="zh-TW" altLang="en-US" dirty="0"/>
              <a:t>組</a:t>
            </a:r>
            <a:r>
              <a:rPr lang="en-US" altLang="zh-TW" dirty="0"/>
              <a:t>)</a:t>
            </a:r>
            <a:r>
              <a:rPr lang="zh-TW" altLang="en-US" dirty="0"/>
              <a:t>，讓受測者填寫何者較為重要；被選擇之因子其權重加一，於受測者完成 </a:t>
            </a:r>
            <a:r>
              <a:rPr lang="en-US" altLang="zh-TW" dirty="0"/>
              <a:t>15 </a:t>
            </a:r>
            <a:r>
              <a:rPr lang="zh-TW" altLang="en-US" dirty="0"/>
              <a:t>組配對因子選取後，受測者再分別針對 </a:t>
            </a:r>
            <a:r>
              <a:rPr lang="en-US" altLang="zh-TW" dirty="0"/>
              <a:t>6 </a:t>
            </a:r>
            <a:r>
              <a:rPr lang="zh-TW" altLang="en-US" dirty="0"/>
              <a:t>項因子進行評分，最後將因子之加權數乘以評量分數， 求得總加權分數，隨後再除以總加權數 </a:t>
            </a:r>
            <a:r>
              <a:rPr lang="en-US" altLang="zh-TW" dirty="0"/>
              <a:t>15</a:t>
            </a:r>
            <a:r>
              <a:rPr lang="zh-TW" altLang="en-US" dirty="0"/>
              <a:t>，即可獲得平均心智負荷值</a:t>
            </a:r>
          </a:p>
          <a:p>
            <a:endParaRPr lang="zh-TW" altLang="en-US" dirty="0"/>
          </a:p>
        </p:txBody>
      </p:sp>
      <p:sp>
        <p:nvSpPr>
          <p:cNvPr id="4" name="投影片編號版面配置區 3"/>
          <p:cNvSpPr>
            <a:spLocks noGrp="1"/>
          </p:cNvSpPr>
          <p:nvPr>
            <p:ph type="sldNum" sz="quarter" idx="5"/>
          </p:nvPr>
        </p:nvSpPr>
        <p:spPr/>
        <p:txBody>
          <a:bodyPr/>
          <a:lstStyle/>
          <a:p>
            <a:fld id="{310E2751-9BEA-4296-A964-818918CE1219}" type="slidenum">
              <a:rPr lang="zh-TW" altLang="en-US" smtClean="0"/>
              <a:t>18</a:t>
            </a:fld>
            <a:endParaRPr lang="zh-TW" altLang="en-US"/>
          </a:p>
        </p:txBody>
      </p:sp>
    </p:spTree>
    <p:extLst>
      <p:ext uri="{BB962C8B-B14F-4D97-AF65-F5344CB8AC3E}">
        <p14:creationId xmlns:p14="http://schemas.microsoft.com/office/powerpoint/2010/main" val="14842378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310E2751-9BEA-4296-A964-818918CE1219}" type="slidenum">
              <a:rPr lang="zh-TW" altLang="en-US" smtClean="0"/>
              <a:t>19</a:t>
            </a:fld>
            <a:endParaRPr lang="zh-TW" altLang="en-US"/>
          </a:p>
        </p:txBody>
      </p:sp>
    </p:spTree>
    <p:extLst>
      <p:ext uri="{BB962C8B-B14F-4D97-AF65-F5344CB8AC3E}">
        <p14:creationId xmlns:p14="http://schemas.microsoft.com/office/powerpoint/2010/main" val="291905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fld id="{EEA166F6-7565-441B-A871-EBC8BFAB7354}" type="datetimeFigureOut">
              <a:rPr lang="zh-TW" altLang="en-US" smtClean="0"/>
              <a:t>2022/6/15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DB9A16C-9DC4-47BC-86C3-85660D3CFFBD}" type="slidenum">
              <a:rPr lang="zh-TW" altLang="en-US" smtClean="0"/>
              <a:t>‹#›</a:t>
            </a:fld>
            <a:endParaRPr lang="zh-TW"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5808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EEA166F6-7565-441B-A871-EBC8BFAB7354}" type="datetimeFigureOut">
              <a:rPr lang="zh-TW" altLang="en-US" smtClean="0"/>
              <a:t>2022/6/15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DB9A16C-9DC4-47BC-86C3-85660D3CFFBD}" type="slidenum">
              <a:rPr lang="zh-TW" altLang="en-US" smtClean="0"/>
              <a:t>‹#›</a:t>
            </a:fld>
            <a:endParaRPr lang="zh-TW" altLang="en-US"/>
          </a:p>
        </p:txBody>
      </p:sp>
    </p:spTree>
    <p:extLst>
      <p:ext uri="{BB962C8B-B14F-4D97-AF65-F5344CB8AC3E}">
        <p14:creationId xmlns:p14="http://schemas.microsoft.com/office/powerpoint/2010/main" val="2888497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EEA166F6-7565-441B-A871-EBC8BFAB7354}" type="datetimeFigureOut">
              <a:rPr lang="zh-TW" altLang="en-US" smtClean="0"/>
              <a:t>2022/6/15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DB9A16C-9DC4-47BC-86C3-85660D3CFFBD}" type="slidenum">
              <a:rPr lang="zh-TW" altLang="en-US" smtClean="0"/>
              <a:t>‹#›</a:t>
            </a:fld>
            <a:endParaRPr lang="zh-TW" altLang="en-US"/>
          </a:p>
        </p:txBody>
      </p:sp>
    </p:spTree>
    <p:extLst>
      <p:ext uri="{BB962C8B-B14F-4D97-AF65-F5344CB8AC3E}">
        <p14:creationId xmlns:p14="http://schemas.microsoft.com/office/powerpoint/2010/main" val="2056802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EEA166F6-7565-441B-A871-EBC8BFAB7354}" type="datetimeFigureOut">
              <a:rPr lang="zh-TW" altLang="en-US" smtClean="0"/>
              <a:t>2022/6/15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DB9A16C-9DC4-47BC-86C3-85660D3CFFBD}" type="slidenum">
              <a:rPr lang="zh-TW" altLang="en-US" smtClean="0"/>
              <a:t>‹#›</a:t>
            </a:fld>
            <a:endParaRPr lang="zh-TW" altLang="en-US"/>
          </a:p>
        </p:txBody>
      </p:sp>
    </p:spTree>
    <p:extLst>
      <p:ext uri="{BB962C8B-B14F-4D97-AF65-F5344CB8AC3E}">
        <p14:creationId xmlns:p14="http://schemas.microsoft.com/office/powerpoint/2010/main" val="3983678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EEA166F6-7565-441B-A871-EBC8BFAB7354}" type="datetimeFigureOut">
              <a:rPr lang="zh-TW" altLang="en-US" smtClean="0"/>
              <a:t>2022/6/15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DB9A16C-9DC4-47BC-86C3-85660D3CFFBD}" type="slidenum">
              <a:rPr lang="zh-TW" altLang="en-US" smtClean="0"/>
              <a:t>‹#›</a:t>
            </a:fld>
            <a:endParaRPr lang="zh-TW"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3139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EEA166F6-7565-441B-A871-EBC8BFAB7354}" type="datetimeFigureOut">
              <a:rPr lang="zh-TW" altLang="en-US" smtClean="0"/>
              <a:t>2022/6/15</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ADB9A16C-9DC4-47BC-86C3-85660D3CFFBD}" type="slidenum">
              <a:rPr lang="zh-TW" altLang="en-US" smtClean="0"/>
              <a:t>‹#›</a:t>
            </a:fld>
            <a:endParaRPr lang="zh-TW" altLang="en-US"/>
          </a:p>
        </p:txBody>
      </p:sp>
    </p:spTree>
    <p:extLst>
      <p:ext uri="{BB962C8B-B14F-4D97-AF65-F5344CB8AC3E}">
        <p14:creationId xmlns:p14="http://schemas.microsoft.com/office/powerpoint/2010/main" val="3694258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1097280" y="2582334"/>
            <a:ext cx="4937760" cy="33782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6217920" y="2582334"/>
            <a:ext cx="4937760" cy="33782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EEA166F6-7565-441B-A871-EBC8BFAB7354}" type="datetimeFigureOut">
              <a:rPr lang="zh-TW" altLang="en-US" smtClean="0"/>
              <a:t>2022/6/15</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ADB9A16C-9DC4-47BC-86C3-85660D3CFFBD}" type="slidenum">
              <a:rPr lang="zh-TW" altLang="en-US" smtClean="0"/>
              <a:t>‹#›</a:t>
            </a:fld>
            <a:endParaRPr lang="zh-TW" altLang="en-US"/>
          </a:p>
        </p:txBody>
      </p:sp>
    </p:spTree>
    <p:extLst>
      <p:ext uri="{BB962C8B-B14F-4D97-AF65-F5344CB8AC3E}">
        <p14:creationId xmlns:p14="http://schemas.microsoft.com/office/powerpoint/2010/main" val="668800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EEA166F6-7565-441B-A871-EBC8BFAB7354}" type="datetimeFigureOut">
              <a:rPr lang="zh-TW" altLang="en-US" smtClean="0"/>
              <a:t>2022/6/15</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ADB9A16C-9DC4-47BC-86C3-85660D3CFFBD}" type="slidenum">
              <a:rPr lang="zh-TW" altLang="en-US" smtClean="0"/>
              <a:t>‹#›</a:t>
            </a:fld>
            <a:endParaRPr lang="zh-TW" altLang="en-US"/>
          </a:p>
        </p:txBody>
      </p:sp>
    </p:spTree>
    <p:extLst>
      <p:ext uri="{BB962C8B-B14F-4D97-AF65-F5344CB8AC3E}">
        <p14:creationId xmlns:p14="http://schemas.microsoft.com/office/powerpoint/2010/main" val="912070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EA166F6-7565-441B-A871-EBC8BFAB7354}" type="datetimeFigureOut">
              <a:rPr lang="zh-TW" altLang="en-US" smtClean="0"/>
              <a:t>2022/6/15</a:t>
            </a:fld>
            <a:endParaRPr lang="zh-TW"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zh-TW" altLang="en-US"/>
          </a:p>
        </p:txBody>
      </p:sp>
      <p:sp>
        <p:nvSpPr>
          <p:cNvPr id="9" name="Slide Number Placeholder 8"/>
          <p:cNvSpPr>
            <a:spLocks noGrp="1"/>
          </p:cNvSpPr>
          <p:nvPr>
            <p:ph type="sldNum" sz="quarter" idx="12"/>
          </p:nvPr>
        </p:nvSpPr>
        <p:spPr/>
        <p:txBody>
          <a:bodyPr/>
          <a:lstStyle/>
          <a:p>
            <a:fld id="{ADB9A16C-9DC4-47BC-86C3-85660D3CFFBD}" type="slidenum">
              <a:rPr lang="zh-TW" altLang="en-US" smtClean="0"/>
              <a:t>‹#›</a:t>
            </a:fld>
            <a:endParaRPr lang="zh-TW" altLang="en-US"/>
          </a:p>
        </p:txBody>
      </p:sp>
    </p:spTree>
    <p:extLst>
      <p:ext uri="{BB962C8B-B14F-4D97-AF65-F5344CB8AC3E}">
        <p14:creationId xmlns:p14="http://schemas.microsoft.com/office/powerpoint/2010/main" val="3125136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輔助字幕的內容">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TW" altLang="en-US"/>
              <a:t>按一下以編輯母片標題樣式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EA166F6-7565-441B-A871-EBC8BFAB7354}" type="datetimeFigureOut">
              <a:rPr lang="zh-TW" altLang="en-US" smtClean="0"/>
              <a:t>2022/6/15</a:t>
            </a:fld>
            <a:endParaRPr lang="zh-TW"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zh-TW"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DB9A16C-9DC4-47BC-86C3-85660D3CFFBD}" type="slidenum">
              <a:rPr lang="zh-TW" altLang="en-US" smtClean="0"/>
              <a:t>‹#›</a:t>
            </a:fld>
            <a:endParaRPr lang="zh-TW" altLang="en-US"/>
          </a:p>
        </p:txBody>
      </p:sp>
    </p:spTree>
    <p:extLst>
      <p:ext uri="{BB962C8B-B14F-4D97-AF65-F5344CB8AC3E}">
        <p14:creationId xmlns:p14="http://schemas.microsoft.com/office/powerpoint/2010/main" val="1635732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輔助字幕的圖片">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EEA166F6-7565-441B-A871-EBC8BFAB7354}" type="datetimeFigureOut">
              <a:rPr lang="zh-TW" altLang="en-US" smtClean="0"/>
              <a:t>2022/6/15</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ADB9A16C-9DC4-47BC-86C3-85660D3CFFBD}" type="slidenum">
              <a:rPr lang="zh-TW" altLang="en-US" smtClean="0"/>
              <a:t>‹#›</a:t>
            </a:fld>
            <a:endParaRPr lang="zh-TW" altLang="en-US"/>
          </a:p>
        </p:txBody>
      </p:sp>
    </p:spTree>
    <p:extLst>
      <p:ext uri="{BB962C8B-B14F-4D97-AF65-F5344CB8AC3E}">
        <p14:creationId xmlns:p14="http://schemas.microsoft.com/office/powerpoint/2010/main" val="2574423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EA166F6-7565-441B-A871-EBC8BFAB7354}" type="datetimeFigureOut">
              <a:rPr lang="zh-TW" altLang="en-US" smtClean="0"/>
              <a:t>2022/6/15</a:t>
            </a:fld>
            <a:endParaRPr lang="zh-TW"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zh-TW"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DB9A16C-9DC4-47BC-86C3-85660D3CFFBD}" type="slidenum">
              <a:rPr lang="zh-TW" altLang="en-US" smtClean="0"/>
              <a:t>‹#›</a:t>
            </a:fld>
            <a:endParaRPr lang="zh-TW"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52574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image" Target="../media/image4.jpg"/></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65B4592-FA52-4568-8BB4-43EEC52FF7A1}"/>
              </a:ext>
            </a:extLst>
          </p:cNvPr>
          <p:cNvSpPr>
            <a:spLocks noGrp="1"/>
          </p:cNvSpPr>
          <p:nvPr>
            <p:ph type="ctrTitle"/>
          </p:nvPr>
        </p:nvSpPr>
        <p:spPr/>
        <p:txBody>
          <a:bodyPr>
            <a:normAutofit/>
          </a:bodyPr>
          <a:lstStyle/>
          <a:p>
            <a:pPr algn="ctr">
              <a:lnSpc>
                <a:spcPct val="125000"/>
              </a:lnSpc>
              <a:spcBef>
                <a:spcPts val="300"/>
              </a:spcBef>
              <a:spcAft>
                <a:spcPts val="300"/>
              </a:spcAft>
            </a:pPr>
            <a:r>
              <a:rPr lang="en-US" altLang="zh-TW" sz="4000" dirty="0"/>
              <a:t>Effects of button design characteristics on</a:t>
            </a:r>
            <a:r>
              <a:rPr lang="zh-TW" altLang="en-US" sz="4000" dirty="0"/>
              <a:t> </a:t>
            </a:r>
            <a:r>
              <a:rPr lang="en-US" altLang="zh-TW" sz="4000" dirty="0"/>
              <a:t>performance and perceptions of </a:t>
            </a:r>
            <a:r>
              <a:rPr lang="en-US" altLang="zh-TW" sz="4000" dirty="0" err="1"/>
              <a:t>touchscre</a:t>
            </a:r>
            <a:r>
              <a:rPr lang="zh-TW" altLang="en-US" sz="4000" dirty="0"/>
              <a:t> </a:t>
            </a:r>
            <a:r>
              <a:rPr lang="en-US" altLang="zh-TW" sz="4000" dirty="0" err="1"/>
              <a:t>en</a:t>
            </a:r>
            <a:r>
              <a:rPr lang="en-US" altLang="zh-TW" sz="4000" dirty="0"/>
              <a:t> use</a:t>
            </a:r>
            <a:endParaRPr lang="zh-TW" altLang="en-US" sz="4000" dirty="0"/>
          </a:p>
        </p:txBody>
      </p:sp>
      <p:sp>
        <p:nvSpPr>
          <p:cNvPr id="3" name="副標題 2">
            <a:extLst>
              <a:ext uri="{FF2B5EF4-FFF2-40B4-BE49-F238E27FC236}">
                <a16:creationId xmlns:a16="http://schemas.microsoft.com/office/drawing/2014/main" id="{7BBCE08D-2044-4ADC-BD6A-E048B602B752}"/>
              </a:ext>
            </a:extLst>
          </p:cNvPr>
          <p:cNvSpPr>
            <a:spLocks noGrp="1"/>
          </p:cNvSpPr>
          <p:nvPr>
            <p:ph type="subTitle" idx="1"/>
          </p:nvPr>
        </p:nvSpPr>
        <p:spPr>
          <a:xfrm>
            <a:off x="1100051" y="4455620"/>
            <a:ext cx="10058400" cy="1643427"/>
          </a:xfrm>
        </p:spPr>
        <p:txBody>
          <a:bodyPr>
            <a:normAutofit fontScale="92500" lnSpcReduction="20000"/>
          </a:bodyPr>
          <a:lstStyle/>
          <a:p>
            <a:r>
              <a:rPr lang="zh-TW" altLang="en-US" cap="none" dirty="0"/>
              <a:t>作者：</a:t>
            </a:r>
            <a:r>
              <a:rPr lang="en-US" altLang="zh-TW" cap="none" dirty="0"/>
              <a:t>Da Tao, Juan Yuan, Shuang Liu, </a:t>
            </a:r>
            <a:r>
              <a:rPr lang="en-US" altLang="zh-TW" cap="none" dirty="0" err="1"/>
              <a:t>Xingda</a:t>
            </a:r>
            <a:r>
              <a:rPr lang="en-US" altLang="zh-TW" cap="none" dirty="0"/>
              <a:t> Qu</a:t>
            </a:r>
          </a:p>
          <a:p>
            <a:r>
              <a:rPr lang="zh-TW" altLang="en-US" cap="none" dirty="0"/>
              <a:t>期刊：</a:t>
            </a:r>
            <a:r>
              <a:rPr lang="en-US" altLang="zh-TW" cap="none" dirty="0"/>
              <a:t>International Journal of Industrial Ergonomics 64 (2018) 59-68</a:t>
            </a:r>
          </a:p>
          <a:p>
            <a:r>
              <a:rPr lang="zh-TW" altLang="en-US" cap="none" dirty="0"/>
              <a:t>學生：陳瑀婕</a:t>
            </a:r>
          </a:p>
          <a:p>
            <a:r>
              <a:rPr lang="zh-TW" altLang="en-US" cap="none" dirty="0"/>
              <a:t>指導教授：柳永青 教授</a:t>
            </a:r>
          </a:p>
          <a:p>
            <a:endParaRPr lang="zh-TW" altLang="en-US" dirty="0"/>
          </a:p>
        </p:txBody>
      </p:sp>
    </p:spTree>
    <p:extLst>
      <p:ext uri="{BB962C8B-B14F-4D97-AF65-F5344CB8AC3E}">
        <p14:creationId xmlns:p14="http://schemas.microsoft.com/office/powerpoint/2010/main" val="29006315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Method-</a:t>
            </a:r>
            <a:r>
              <a:rPr lang="zh-TW" altLang="en-US" dirty="0"/>
              <a:t>程序</a:t>
            </a:r>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lstStyle/>
          <a:p>
            <a:pPr>
              <a:lnSpc>
                <a:spcPct val="125000"/>
              </a:lnSpc>
              <a:spcBef>
                <a:spcPts val="300"/>
              </a:spcBef>
              <a:spcAft>
                <a:spcPts val="300"/>
              </a:spcAft>
              <a:buFont typeface="Wingdings" panose="05000000000000000000" pitchFamily="2" charset="2"/>
              <a:buChar char="Ø"/>
            </a:pPr>
            <a:r>
              <a:rPr lang="zh-TW" altLang="en-US" dirty="0"/>
              <a:t>受測者簽署同意書及填寫人口統計問卷。</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讓受測者進行練習以熟悉實驗，在實驗開始時，受測者需點擊螢幕顯示的開始按鈕以開始進行實驗。</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在完成每一組實驗後，使用</a:t>
            </a:r>
            <a:r>
              <a:rPr lang="en-US" altLang="zh-TW" dirty="0"/>
              <a:t>NASA-TLX</a:t>
            </a:r>
            <a:r>
              <a:rPr lang="zh-TW" altLang="en-US" dirty="0"/>
              <a:t>評估感知工作負荷。</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在完成所有實驗後，使用問卷來評估使用者偏好度，問卷中提供</a:t>
            </a:r>
            <a:r>
              <a:rPr lang="en-US" altLang="zh-TW" dirty="0"/>
              <a:t>4</a:t>
            </a:r>
            <a:r>
              <a:rPr lang="zh-TW" altLang="en-US" dirty="0"/>
              <a:t>種測量因子中不同水準的示意圖和描述。</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實驗時間約為</a:t>
            </a:r>
            <a:r>
              <a:rPr lang="en-US" altLang="zh-TW" dirty="0"/>
              <a:t>1</a:t>
            </a:r>
            <a:r>
              <a:rPr lang="zh-TW" altLang="en-US" dirty="0"/>
              <a:t>小時。</a:t>
            </a:r>
            <a:endParaRPr lang="en-US" altLang="zh-TW" dirty="0"/>
          </a:p>
          <a:p>
            <a:pPr>
              <a:lnSpc>
                <a:spcPct val="125000"/>
              </a:lnSpc>
              <a:spcBef>
                <a:spcPts val="300"/>
              </a:spcBef>
              <a:spcAft>
                <a:spcPts val="300"/>
              </a:spcAft>
              <a:buFont typeface="Wingdings" panose="05000000000000000000" pitchFamily="2" charset="2"/>
              <a:buChar char="Ø"/>
            </a:pPr>
            <a:endParaRPr lang="zh-TW" altLang="en-US" dirty="0"/>
          </a:p>
        </p:txBody>
      </p:sp>
    </p:spTree>
    <p:extLst>
      <p:ext uri="{BB962C8B-B14F-4D97-AF65-F5344CB8AC3E}">
        <p14:creationId xmlns:p14="http://schemas.microsoft.com/office/powerpoint/2010/main" val="14746871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Method-</a:t>
            </a:r>
            <a:r>
              <a:rPr lang="zh-TW" altLang="en-US" dirty="0"/>
              <a:t>偏好問卷</a:t>
            </a:r>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lstStyle/>
          <a:p>
            <a:pPr>
              <a:lnSpc>
                <a:spcPct val="125000"/>
              </a:lnSpc>
              <a:spcBef>
                <a:spcPts val="300"/>
              </a:spcBef>
              <a:spcAft>
                <a:spcPts val="300"/>
              </a:spcAft>
            </a:pPr>
            <a:endParaRPr lang="zh-TW" altLang="en-US" dirty="0"/>
          </a:p>
        </p:txBody>
      </p:sp>
      <p:pic>
        <p:nvPicPr>
          <p:cNvPr id="4" name="圖片 3">
            <a:extLst>
              <a:ext uri="{FF2B5EF4-FFF2-40B4-BE49-F238E27FC236}">
                <a16:creationId xmlns:a16="http://schemas.microsoft.com/office/drawing/2014/main" id="{EC90C08A-6878-42E9-838A-44A155E8761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00941" y="286603"/>
            <a:ext cx="5154739" cy="6003872"/>
          </a:xfrm>
          <a:prstGeom prst="rect">
            <a:avLst/>
          </a:prstGeom>
        </p:spPr>
      </p:pic>
    </p:spTree>
    <p:extLst>
      <p:ext uri="{BB962C8B-B14F-4D97-AF65-F5344CB8AC3E}">
        <p14:creationId xmlns:p14="http://schemas.microsoft.com/office/powerpoint/2010/main" val="1703042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Method-</a:t>
            </a:r>
            <a:r>
              <a:rPr lang="zh-TW" altLang="en-US" dirty="0"/>
              <a:t>實驗設計</a:t>
            </a:r>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a:xfrm>
            <a:off x="1097280" y="1845734"/>
            <a:ext cx="10058400" cy="4587150"/>
          </a:xfrm>
        </p:spPr>
        <p:txBody>
          <a:bodyPr>
            <a:normAutofit/>
          </a:bodyPr>
          <a:lstStyle/>
          <a:p>
            <a:pPr>
              <a:lnSpc>
                <a:spcPct val="125000"/>
              </a:lnSpc>
              <a:spcBef>
                <a:spcPts val="300"/>
              </a:spcBef>
              <a:spcAft>
                <a:spcPts val="300"/>
              </a:spcAft>
              <a:buFont typeface="Wingdings" panose="05000000000000000000" pitchFamily="2" charset="2"/>
              <a:buChar char="Ø"/>
            </a:pPr>
            <a:r>
              <a:rPr lang="zh-TW" altLang="en-US" dirty="0"/>
              <a:t>自變項：</a:t>
            </a:r>
            <a:endParaRPr lang="en-US" altLang="zh-TW" dirty="0"/>
          </a:p>
          <a:p>
            <a:pPr marL="702900" indent="-342900">
              <a:lnSpc>
                <a:spcPct val="125000"/>
              </a:lnSpc>
              <a:spcBef>
                <a:spcPts val="300"/>
              </a:spcBef>
              <a:spcAft>
                <a:spcPts val="300"/>
              </a:spcAft>
              <a:buFont typeface="Wingdings" panose="05000000000000000000" pitchFamily="2" charset="2"/>
              <a:buChar char="l"/>
            </a:pPr>
            <a:r>
              <a:rPr lang="zh-TW" altLang="en-US" dirty="0"/>
              <a:t>按鈕尺寸</a:t>
            </a:r>
            <a:r>
              <a:rPr lang="en-US" altLang="zh-TW" dirty="0"/>
              <a:t>(7.5</a:t>
            </a:r>
            <a:r>
              <a:rPr lang="zh-TW" altLang="en-US" dirty="0"/>
              <a:t>、</a:t>
            </a:r>
            <a:r>
              <a:rPr lang="en-US" altLang="zh-TW" dirty="0"/>
              <a:t>12.5</a:t>
            </a:r>
            <a:r>
              <a:rPr lang="zh-TW" altLang="en-US" dirty="0"/>
              <a:t>、</a:t>
            </a:r>
            <a:r>
              <a:rPr lang="en-US" altLang="zh-TW" dirty="0"/>
              <a:t>17.5</a:t>
            </a:r>
            <a:r>
              <a:rPr lang="zh-TW" altLang="en-US" dirty="0"/>
              <a:t>、</a:t>
            </a:r>
            <a:r>
              <a:rPr lang="en-US" altLang="zh-TW" dirty="0"/>
              <a:t>22.5</a:t>
            </a:r>
            <a:r>
              <a:rPr lang="zh-TW" altLang="en-US" dirty="0"/>
              <a:t>、</a:t>
            </a:r>
            <a:r>
              <a:rPr lang="en-US" altLang="zh-TW" dirty="0"/>
              <a:t>27.5mm)</a:t>
            </a:r>
          </a:p>
          <a:p>
            <a:pPr marL="702900" indent="-342900">
              <a:lnSpc>
                <a:spcPct val="125000"/>
              </a:lnSpc>
              <a:spcBef>
                <a:spcPts val="300"/>
              </a:spcBef>
              <a:spcAft>
                <a:spcPts val="300"/>
              </a:spcAft>
              <a:buFont typeface="Wingdings" panose="05000000000000000000" pitchFamily="2" charset="2"/>
              <a:buChar char="l"/>
            </a:pPr>
            <a:r>
              <a:rPr lang="zh-TW" altLang="en-US" dirty="0"/>
              <a:t>按鈕間距</a:t>
            </a:r>
            <a:r>
              <a:rPr lang="en-US" altLang="zh-TW" dirty="0"/>
              <a:t>(0</a:t>
            </a:r>
            <a:r>
              <a:rPr lang="zh-TW" altLang="en-US" dirty="0"/>
              <a:t>、</a:t>
            </a:r>
            <a:r>
              <a:rPr lang="en-US" altLang="zh-TW" dirty="0"/>
              <a:t>1</a:t>
            </a:r>
            <a:r>
              <a:rPr lang="zh-TW" altLang="en-US" dirty="0"/>
              <a:t>、</a:t>
            </a:r>
            <a:r>
              <a:rPr lang="en-US" altLang="zh-TW" dirty="0"/>
              <a:t>3mm)</a:t>
            </a:r>
          </a:p>
          <a:p>
            <a:pPr marL="702900" indent="-342900">
              <a:lnSpc>
                <a:spcPct val="125000"/>
              </a:lnSpc>
              <a:spcBef>
                <a:spcPts val="300"/>
              </a:spcBef>
              <a:spcAft>
                <a:spcPts val="300"/>
              </a:spcAft>
              <a:buFont typeface="Wingdings" panose="05000000000000000000" pitchFamily="2" charset="2"/>
              <a:buChar char="l"/>
            </a:pPr>
            <a:r>
              <a:rPr lang="zh-TW" altLang="en-US" dirty="0"/>
              <a:t>按鈕形狀</a:t>
            </a:r>
            <a:r>
              <a:rPr lang="en-US" altLang="zh-TW" dirty="0"/>
              <a:t>(</a:t>
            </a:r>
            <a:r>
              <a:rPr lang="zh-TW" altLang="en-US" dirty="0"/>
              <a:t>正方形、長寬比為</a:t>
            </a:r>
            <a:r>
              <a:rPr lang="en-US" altLang="zh-TW" dirty="0"/>
              <a:t>1:0.618</a:t>
            </a:r>
            <a:r>
              <a:rPr lang="zh-TW" altLang="en-US" dirty="0"/>
              <a:t>的水平和垂直矩形</a:t>
            </a:r>
            <a:r>
              <a:rPr lang="en-US" altLang="zh-TW" dirty="0"/>
              <a:t>)</a:t>
            </a:r>
          </a:p>
          <a:p>
            <a:pPr marL="702900" indent="-342900">
              <a:lnSpc>
                <a:spcPct val="125000"/>
              </a:lnSpc>
              <a:spcBef>
                <a:spcPts val="300"/>
              </a:spcBef>
              <a:spcAft>
                <a:spcPts val="300"/>
              </a:spcAft>
              <a:buFont typeface="Wingdings" panose="05000000000000000000" pitchFamily="2" charset="2"/>
              <a:buChar char="l"/>
            </a:pPr>
            <a:r>
              <a:rPr lang="zh-TW" altLang="en-US" dirty="0"/>
              <a:t>視覺回饋</a:t>
            </a:r>
            <a:r>
              <a:rPr lang="en-US" altLang="zh-TW" dirty="0"/>
              <a:t>(</a:t>
            </a:r>
            <a:r>
              <a:rPr lang="zh-TW" altLang="en-US" dirty="0"/>
              <a:t>有、無</a:t>
            </a:r>
            <a:r>
              <a:rPr lang="en-US" altLang="zh-TW" dirty="0"/>
              <a:t>)</a:t>
            </a:r>
          </a:p>
          <a:p>
            <a:pPr>
              <a:lnSpc>
                <a:spcPct val="125000"/>
              </a:lnSpc>
              <a:spcBef>
                <a:spcPts val="300"/>
              </a:spcBef>
              <a:spcAft>
                <a:spcPts val="300"/>
              </a:spcAft>
              <a:buFont typeface="Wingdings" panose="05000000000000000000" pitchFamily="2" charset="2"/>
              <a:buChar char="Ø"/>
            </a:pPr>
            <a:r>
              <a:rPr lang="zh-TW" altLang="en-US" dirty="0"/>
              <a:t>依變項：</a:t>
            </a:r>
            <a:endParaRPr lang="en-US" altLang="zh-TW" dirty="0"/>
          </a:p>
          <a:p>
            <a:pPr marL="702900" indent="-342900">
              <a:lnSpc>
                <a:spcPct val="125000"/>
              </a:lnSpc>
              <a:spcBef>
                <a:spcPts val="300"/>
              </a:spcBef>
              <a:spcAft>
                <a:spcPts val="300"/>
              </a:spcAft>
              <a:buFont typeface="Wingdings" panose="05000000000000000000" pitchFamily="2" charset="2"/>
              <a:buChar char="l"/>
            </a:pPr>
            <a:r>
              <a:rPr lang="zh-TW" altLang="en-US" dirty="0"/>
              <a:t>任務完成時間：受測者完成任務所花費的時間</a:t>
            </a:r>
            <a:endParaRPr lang="en-US" altLang="zh-TW" dirty="0"/>
          </a:p>
          <a:p>
            <a:pPr marL="702900" indent="-342900">
              <a:lnSpc>
                <a:spcPct val="125000"/>
              </a:lnSpc>
              <a:spcBef>
                <a:spcPts val="300"/>
              </a:spcBef>
              <a:spcAft>
                <a:spcPts val="300"/>
              </a:spcAft>
              <a:buFont typeface="Wingdings" panose="05000000000000000000" pitchFamily="2" charset="2"/>
              <a:buChar char="l"/>
            </a:pPr>
            <a:r>
              <a:rPr lang="zh-TW" altLang="en-US" dirty="0"/>
              <a:t>準確率：計算在任務中輸入正確單字的比例</a:t>
            </a:r>
            <a:endParaRPr lang="en-US" altLang="zh-TW" dirty="0"/>
          </a:p>
          <a:p>
            <a:pPr marL="702900" indent="-342900">
              <a:lnSpc>
                <a:spcPct val="125000"/>
              </a:lnSpc>
              <a:spcBef>
                <a:spcPts val="300"/>
              </a:spcBef>
              <a:spcAft>
                <a:spcPts val="300"/>
              </a:spcAft>
              <a:buFont typeface="Wingdings" panose="05000000000000000000" pitchFamily="2" charset="2"/>
              <a:buChar char="l"/>
            </a:pPr>
            <a:r>
              <a:rPr lang="zh-TW" altLang="en-US" dirty="0"/>
              <a:t>感知工作負荷</a:t>
            </a:r>
            <a:endParaRPr lang="en-US" altLang="zh-TW" dirty="0"/>
          </a:p>
          <a:p>
            <a:pPr marL="702900" indent="-342900">
              <a:lnSpc>
                <a:spcPct val="125000"/>
              </a:lnSpc>
              <a:spcBef>
                <a:spcPts val="300"/>
              </a:spcBef>
              <a:spcAft>
                <a:spcPts val="300"/>
              </a:spcAft>
              <a:buFont typeface="Wingdings" panose="05000000000000000000" pitchFamily="2" charset="2"/>
              <a:buChar char="l"/>
            </a:pPr>
            <a:r>
              <a:rPr lang="zh-TW" altLang="en-US" dirty="0"/>
              <a:t>受測者偏好</a:t>
            </a:r>
            <a:endParaRPr lang="en-US" altLang="zh-TW" dirty="0"/>
          </a:p>
        </p:txBody>
      </p:sp>
      <p:pic>
        <p:nvPicPr>
          <p:cNvPr id="5" name="圖片 4" descr="一張含有 電子用品, 白色, 鍵盤 的圖片&#10;&#10;自動產生的描述">
            <a:extLst>
              <a:ext uri="{FF2B5EF4-FFF2-40B4-BE49-F238E27FC236}">
                <a16:creationId xmlns:a16="http://schemas.microsoft.com/office/drawing/2014/main" id="{1200E221-788A-462D-BB0F-8B96B980C67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03547" y="36475"/>
            <a:ext cx="2024289" cy="1920237"/>
          </a:xfrm>
          <a:prstGeom prst="rect">
            <a:avLst/>
          </a:prstGeom>
        </p:spPr>
      </p:pic>
      <p:pic>
        <p:nvPicPr>
          <p:cNvPr id="7" name="圖片 6" descr="一張含有 電子用品 的圖片&#10;&#10;自動產生的描述">
            <a:extLst>
              <a:ext uri="{FF2B5EF4-FFF2-40B4-BE49-F238E27FC236}">
                <a16:creationId xmlns:a16="http://schemas.microsoft.com/office/drawing/2014/main" id="{4BB7C73C-4B0C-4ECC-BE4E-1430A7040F1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56382" y="1956712"/>
            <a:ext cx="1938338" cy="2173937"/>
          </a:xfrm>
          <a:prstGeom prst="rect">
            <a:avLst/>
          </a:prstGeom>
        </p:spPr>
      </p:pic>
      <p:pic>
        <p:nvPicPr>
          <p:cNvPr id="9" name="圖片 8" descr="一張含有 文字 的圖片&#10;&#10;自動產生的描述">
            <a:extLst>
              <a:ext uri="{FF2B5EF4-FFF2-40B4-BE49-F238E27FC236}">
                <a16:creationId xmlns:a16="http://schemas.microsoft.com/office/drawing/2014/main" id="{77235DCA-8ED1-4FE2-811C-B5ACDF9B65B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369511" y="4105133"/>
            <a:ext cx="1512080" cy="2716392"/>
          </a:xfrm>
          <a:prstGeom prst="rect">
            <a:avLst/>
          </a:prstGeom>
        </p:spPr>
      </p:pic>
    </p:spTree>
    <p:extLst>
      <p:ext uri="{BB962C8B-B14F-4D97-AF65-F5344CB8AC3E}">
        <p14:creationId xmlns:p14="http://schemas.microsoft.com/office/powerpoint/2010/main" val="2955457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Result-</a:t>
            </a:r>
            <a:r>
              <a:rPr lang="zh-TW" altLang="en-US" dirty="0"/>
              <a:t>任務完成時間</a:t>
            </a:r>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lstStyle/>
          <a:p>
            <a:pPr>
              <a:lnSpc>
                <a:spcPct val="125000"/>
              </a:lnSpc>
              <a:spcBef>
                <a:spcPts val="300"/>
              </a:spcBef>
              <a:spcAft>
                <a:spcPts val="300"/>
              </a:spcAft>
              <a:buFont typeface="Wingdings" panose="05000000000000000000" pitchFamily="2" charset="2"/>
              <a:buChar char="Ø"/>
            </a:pPr>
            <a:r>
              <a:rPr lang="zh-TW" altLang="en-US" dirty="0"/>
              <a:t>按鈕大小與間距對任務完成時間具有顯著交互作用，在數字任務中</a:t>
            </a:r>
            <a:r>
              <a:rPr lang="en-US" altLang="zh-TW" dirty="0"/>
              <a:t>(F(4.597, 87.344) = 2.78, p = 0.027)</a:t>
            </a:r>
            <a:r>
              <a:rPr lang="zh-TW" altLang="en-US" dirty="0"/>
              <a:t>；在英文單字任務中</a:t>
            </a:r>
            <a:r>
              <a:rPr lang="en-US" altLang="zh-TW" dirty="0"/>
              <a:t>(F(3.414, 64.861) = 2.84, p = 0.038)</a:t>
            </a:r>
            <a:r>
              <a:rPr lang="zh-TW" altLang="en-US" dirty="0"/>
              <a:t>。</a:t>
            </a:r>
          </a:p>
        </p:txBody>
      </p:sp>
      <p:pic>
        <p:nvPicPr>
          <p:cNvPr id="5" name="圖片 4">
            <a:extLst>
              <a:ext uri="{FF2B5EF4-FFF2-40B4-BE49-F238E27FC236}">
                <a16:creationId xmlns:a16="http://schemas.microsoft.com/office/drawing/2014/main" id="{D40C8028-D64F-46FD-BEA7-A02D6E06B6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7684" y="2808847"/>
            <a:ext cx="8336631" cy="3168621"/>
          </a:xfrm>
          <a:prstGeom prst="rect">
            <a:avLst/>
          </a:prstGeom>
        </p:spPr>
      </p:pic>
    </p:spTree>
    <p:extLst>
      <p:ext uri="{BB962C8B-B14F-4D97-AF65-F5344CB8AC3E}">
        <p14:creationId xmlns:p14="http://schemas.microsoft.com/office/powerpoint/2010/main" val="26050465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Result-</a:t>
            </a:r>
            <a:r>
              <a:rPr lang="zh-TW" altLang="en-US" dirty="0"/>
              <a:t>任務完成時間</a:t>
            </a:r>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lstStyle/>
          <a:p>
            <a:pPr>
              <a:lnSpc>
                <a:spcPct val="125000"/>
              </a:lnSpc>
              <a:spcBef>
                <a:spcPts val="300"/>
              </a:spcBef>
              <a:spcAft>
                <a:spcPts val="300"/>
              </a:spcAft>
              <a:buFont typeface="Wingdings" panose="05000000000000000000" pitchFamily="2" charset="2"/>
              <a:buChar char="Ø"/>
            </a:pPr>
            <a:r>
              <a:rPr lang="zh-TW" altLang="en-US" dirty="0"/>
              <a:t>按鈕大小與按鈕形狀對任務完成時間具有顯著交互作用，在數字任務中</a:t>
            </a:r>
            <a:r>
              <a:rPr lang="en-US" altLang="zh-TW" dirty="0"/>
              <a:t>(F(3.526, 67.003) =14.12, p&lt;0.001)</a:t>
            </a:r>
            <a:r>
              <a:rPr lang="zh-TW" altLang="en-US" dirty="0"/>
              <a:t>；在英文單字任務中</a:t>
            </a:r>
            <a:r>
              <a:rPr lang="en-US" altLang="zh-TW" dirty="0"/>
              <a:t>(F(3.940, 74.868)=12.48, p&lt;0.001)</a:t>
            </a:r>
            <a:r>
              <a:rPr lang="zh-TW" altLang="en-US" dirty="0"/>
              <a:t>。</a:t>
            </a:r>
          </a:p>
          <a:p>
            <a:pPr>
              <a:lnSpc>
                <a:spcPct val="125000"/>
              </a:lnSpc>
              <a:spcBef>
                <a:spcPts val="300"/>
              </a:spcBef>
              <a:spcAft>
                <a:spcPts val="300"/>
              </a:spcAft>
              <a:buFont typeface="Wingdings" panose="05000000000000000000" pitchFamily="2" charset="2"/>
              <a:buChar char="Ø"/>
            </a:pPr>
            <a:endParaRPr lang="zh-TW" altLang="en-US" dirty="0"/>
          </a:p>
        </p:txBody>
      </p:sp>
      <p:pic>
        <p:nvPicPr>
          <p:cNvPr id="5" name="圖片 4">
            <a:extLst>
              <a:ext uri="{FF2B5EF4-FFF2-40B4-BE49-F238E27FC236}">
                <a16:creationId xmlns:a16="http://schemas.microsoft.com/office/drawing/2014/main" id="{9FD7EB10-AE17-4C04-B304-D3A9E0F827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5180" y="2776537"/>
            <a:ext cx="9282599" cy="3367088"/>
          </a:xfrm>
          <a:prstGeom prst="rect">
            <a:avLst/>
          </a:prstGeom>
        </p:spPr>
      </p:pic>
    </p:spTree>
    <p:extLst>
      <p:ext uri="{BB962C8B-B14F-4D97-AF65-F5344CB8AC3E}">
        <p14:creationId xmlns:p14="http://schemas.microsoft.com/office/powerpoint/2010/main" val="15453783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Result-</a:t>
            </a:r>
            <a:r>
              <a:rPr lang="zh-TW" altLang="en-US" dirty="0"/>
              <a:t>任務完成時間</a:t>
            </a:r>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lstStyle/>
          <a:p>
            <a:pPr>
              <a:lnSpc>
                <a:spcPct val="125000"/>
              </a:lnSpc>
              <a:spcBef>
                <a:spcPts val="300"/>
              </a:spcBef>
              <a:spcAft>
                <a:spcPts val="300"/>
              </a:spcAft>
              <a:buFont typeface="Wingdings" panose="05000000000000000000" pitchFamily="2" charset="2"/>
              <a:buChar char="Ø"/>
            </a:pPr>
            <a:r>
              <a:rPr lang="zh-TW" altLang="en-US" dirty="0"/>
              <a:t>按鈕大小、間距及按鈕形狀皆對任務完成時間具有顯著影響。</a:t>
            </a:r>
          </a:p>
        </p:txBody>
      </p:sp>
      <p:pic>
        <p:nvPicPr>
          <p:cNvPr id="5" name="圖片 4" descr="一張含有 桌 的圖片&#10;&#10;自動產生的描述">
            <a:extLst>
              <a:ext uri="{FF2B5EF4-FFF2-40B4-BE49-F238E27FC236}">
                <a16:creationId xmlns:a16="http://schemas.microsoft.com/office/drawing/2014/main" id="{9C20B162-4879-42DB-86D6-3DE6AE2C280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2364" y="2376743"/>
            <a:ext cx="8537684" cy="3398083"/>
          </a:xfrm>
          <a:prstGeom prst="rect">
            <a:avLst/>
          </a:prstGeom>
        </p:spPr>
      </p:pic>
      <p:sp>
        <p:nvSpPr>
          <p:cNvPr id="4" name="矩形 3">
            <a:extLst>
              <a:ext uri="{FF2B5EF4-FFF2-40B4-BE49-F238E27FC236}">
                <a16:creationId xmlns:a16="http://schemas.microsoft.com/office/drawing/2014/main" id="{085B18C4-650E-43C8-9818-C5DC7CE7835B}"/>
              </a:ext>
            </a:extLst>
          </p:cNvPr>
          <p:cNvSpPr/>
          <p:nvPr/>
        </p:nvSpPr>
        <p:spPr>
          <a:xfrm>
            <a:off x="5701552" y="3259567"/>
            <a:ext cx="774551" cy="188258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 name="矩形 5">
            <a:extLst>
              <a:ext uri="{FF2B5EF4-FFF2-40B4-BE49-F238E27FC236}">
                <a16:creationId xmlns:a16="http://schemas.microsoft.com/office/drawing/2014/main" id="{1EFB981D-0BBB-4145-9509-62F839B74630}"/>
              </a:ext>
            </a:extLst>
          </p:cNvPr>
          <p:cNvSpPr/>
          <p:nvPr/>
        </p:nvSpPr>
        <p:spPr>
          <a:xfrm>
            <a:off x="9225497" y="3278393"/>
            <a:ext cx="774551" cy="188258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0040936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Result-</a:t>
            </a:r>
            <a:r>
              <a:rPr lang="zh-TW" altLang="en-US" dirty="0"/>
              <a:t>準確率</a:t>
            </a:r>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lstStyle/>
          <a:p>
            <a:pPr>
              <a:lnSpc>
                <a:spcPct val="125000"/>
              </a:lnSpc>
              <a:spcBef>
                <a:spcPts val="300"/>
              </a:spcBef>
              <a:spcAft>
                <a:spcPts val="300"/>
              </a:spcAft>
              <a:buFont typeface="Wingdings" panose="05000000000000000000" pitchFamily="2" charset="2"/>
              <a:buChar char="Ø"/>
            </a:pPr>
            <a:r>
              <a:rPr lang="zh-TW" altLang="en-US" dirty="0"/>
              <a:t>在數字任務中，按鈕大小與間距對準確率具有顯著交互作用</a:t>
            </a:r>
            <a:r>
              <a:rPr lang="en-US" altLang="zh-TW" dirty="0"/>
              <a:t>(F(3.724, 70.757) = 3.29,</a:t>
            </a:r>
            <a:r>
              <a:rPr lang="zh-TW" altLang="en-US" dirty="0"/>
              <a:t> </a:t>
            </a:r>
            <a:r>
              <a:rPr lang="en-US" altLang="zh-TW" dirty="0"/>
              <a:t>p = 0.018)</a:t>
            </a:r>
            <a:r>
              <a:rPr lang="zh-TW" altLang="en-US" dirty="0"/>
              <a:t>。</a:t>
            </a:r>
          </a:p>
        </p:txBody>
      </p:sp>
      <p:pic>
        <p:nvPicPr>
          <p:cNvPr id="5" name="圖片 4">
            <a:extLst>
              <a:ext uri="{FF2B5EF4-FFF2-40B4-BE49-F238E27FC236}">
                <a16:creationId xmlns:a16="http://schemas.microsoft.com/office/drawing/2014/main" id="{6FEBF484-6D57-424B-9832-1BC7693EB1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03145" y="2786871"/>
            <a:ext cx="9246669" cy="3082223"/>
          </a:xfrm>
          <a:prstGeom prst="rect">
            <a:avLst/>
          </a:prstGeom>
        </p:spPr>
      </p:pic>
    </p:spTree>
    <p:extLst>
      <p:ext uri="{BB962C8B-B14F-4D97-AF65-F5344CB8AC3E}">
        <p14:creationId xmlns:p14="http://schemas.microsoft.com/office/powerpoint/2010/main" val="16196692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Result-</a:t>
            </a:r>
            <a:r>
              <a:rPr lang="zh-TW" altLang="en-US" dirty="0"/>
              <a:t>準確率</a:t>
            </a:r>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lstStyle/>
          <a:p>
            <a:pPr>
              <a:lnSpc>
                <a:spcPct val="125000"/>
              </a:lnSpc>
              <a:spcBef>
                <a:spcPts val="300"/>
              </a:spcBef>
              <a:spcAft>
                <a:spcPts val="300"/>
              </a:spcAft>
              <a:buFont typeface="Wingdings" panose="05000000000000000000" pitchFamily="2" charset="2"/>
              <a:buChar char="Ø"/>
            </a:pPr>
            <a:r>
              <a:rPr lang="zh-TW" altLang="en-US" dirty="0"/>
              <a:t>按鈕大小對準確率具有顯著影響。</a:t>
            </a:r>
          </a:p>
          <a:p>
            <a:pPr>
              <a:lnSpc>
                <a:spcPct val="125000"/>
              </a:lnSpc>
              <a:spcBef>
                <a:spcPts val="300"/>
              </a:spcBef>
              <a:spcAft>
                <a:spcPts val="300"/>
              </a:spcAft>
              <a:buFont typeface="Wingdings" panose="05000000000000000000" pitchFamily="2" charset="2"/>
              <a:buChar char="Ø"/>
            </a:pPr>
            <a:endParaRPr lang="zh-TW" altLang="en-US" dirty="0"/>
          </a:p>
        </p:txBody>
      </p:sp>
      <p:pic>
        <p:nvPicPr>
          <p:cNvPr id="5" name="圖片 4" descr="一張含有 桌 的圖片&#10;&#10;自動產生的描述">
            <a:extLst>
              <a:ext uri="{FF2B5EF4-FFF2-40B4-BE49-F238E27FC236}">
                <a16:creationId xmlns:a16="http://schemas.microsoft.com/office/drawing/2014/main" id="{334D5AE8-216A-4450-B404-6F99D79373D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38300" y="2517608"/>
            <a:ext cx="8569622" cy="3351486"/>
          </a:xfrm>
          <a:prstGeom prst="rect">
            <a:avLst/>
          </a:prstGeom>
        </p:spPr>
      </p:pic>
      <p:sp>
        <p:nvSpPr>
          <p:cNvPr id="6" name="矩形 5">
            <a:extLst>
              <a:ext uri="{FF2B5EF4-FFF2-40B4-BE49-F238E27FC236}">
                <a16:creationId xmlns:a16="http://schemas.microsoft.com/office/drawing/2014/main" id="{6473C409-3726-403D-9D7F-7833E132A640}"/>
              </a:ext>
            </a:extLst>
          </p:cNvPr>
          <p:cNvSpPr/>
          <p:nvPr/>
        </p:nvSpPr>
        <p:spPr>
          <a:xfrm>
            <a:off x="5932842" y="3437068"/>
            <a:ext cx="629323" cy="38996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矩形 7">
            <a:extLst>
              <a:ext uri="{FF2B5EF4-FFF2-40B4-BE49-F238E27FC236}">
                <a16:creationId xmlns:a16="http://schemas.microsoft.com/office/drawing/2014/main" id="{B339787B-07DB-4733-8B08-D0E56C26C175}"/>
              </a:ext>
            </a:extLst>
          </p:cNvPr>
          <p:cNvSpPr/>
          <p:nvPr/>
        </p:nvSpPr>
        <p:spPr>
          <a:xfrm>
            <a:off x="9473901" y="3411769"/>
            <a:ext cx="629323" cy="38996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5209346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Result-</a:t>
            </a:r>
            <a:r>
              <a:rPr lang="zh-TW" altLang="en-US" dirty="0"/>
              <a:t>感知工作負荷</a:t>
            </a:r>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lstStyle/>
          <a:p>
            <a:pPr>
              <a:lnSpc>
                <a:spcPct val="125000"/>
              </a:lnSpc>
              <a:spcBef>
                <a:spcPts val="300"/>
              </a:spcBef>
              <a:spcAft>
                <a:spcPts val="300"/>
              </a:spcAft>
              <a:buFont typeface="Wingdings" panose="05000000000000000000" pitchFamily="2" charset="2"/>
              <a:buChar char="Ø"/>
            </a:pPr>
            <a:r>
              <a:rPr lang="zh-TW" altLang="en-US" dirty="0"/>
              <a:t>三種按鈕形狀對感知工作負荷皆沒有顯著差異。</a:t>
            </a:r>
          </a:p>
        </p:txBody>
      </p:sp>
      <p:pic>
        <p:nvPicPr>
          <p:cNvPr id="5" name="圖片 4" descr="一張含有 桌 的圖片&#10;&#10;自動產生的描述">
            <a:extLst>
              <a:ext uri="{FF2B5EF4-FFF2-40B4-BE49-F238E27FC236}">
                <a16:creationId xmlns:a16="http://schemas.microsoft.com/office/drawing/2014/main" id="{0C1E2324-D432-4492-8A6E-1A5B2B9237A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70970" y="2628507"/>
            <a:ext cx="6250060" cy="2791905"/>
          </a:xfrm>
          <a:prstGeom prst="rect">
            <a:avLst/>
          </a:prstGeom>
        </p:spPr>
      </p:pic>
      <p:sp>
        <p:nvSpPr>
          <p:cNvPr id="6" name="矩形 5">
            <a:extLst>
              <a:ext uri="{FF2B5EF4-FFF2-40B4-BE49-F238E27FC236}">
                <a16:creationId xmlns:a16="http://schemas.microsoft.com/office/drawing/2014/main" id="{A965A6CE-D798-4812-A02F-0C9590FC0A5B}"/>
              </a:ext>
            </a:extLst>
          </p:cNvPr>
          <p:cNvSpPr/>
          <p:nvPr/>
        </p:nvSpPr>
        <p:spPr>
          <a:xfrm>
            <a:off x="8213464" y="3429000"/>
            <a:ext cx="909021" cy="209978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1165496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Result-</a:t>
            </a:r>
            <a:r>
              <a:rPr lang="zh-TW" altLang="en-US" dirty="0"/>
              <a:t>使用者偏好</a:t>
            </a:r>
          </a:p>
        </p:txBody>
      </p:sp>
      <mc:AlternateContent xmlns:mc="http://schemas.openxmlformats.org/markup-compatibility/2006" xmlns:a14="http://schemas.microsoft.com/office/drawing/2010/main">
        <mc:Choice Requires="a14">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lstStyle/>
              <a:p>
                <a:pPr>
                  <a:lnSpc>
                    <a:spcPct val="125000"/>
                  </a:lnSpc>
                  <a:spcBef>
                    <a:spcPts val="300"/>
                  </a:spcBef>
                  <a:spcAft>
                    <a:spcPts val="300"/>
                  </a:spcAft>
                  <a:buFont typeface="Wingdings" panose="05000000000000000000" pitchFamily="2" charset="2"/>
                  <a:buChar char="Ø"/>
                </a:pPr>
                <a:r>
                  <a:rPr lang="zh-TW" altLang="en-US" dirty="0"/>
                  <a:t>大多數受測者喜歡按鈕尺寸為</a:t>
                </a:r>
                <a:r>
                  <a:rPr lang="en-US" altLang="zh-TW" dirty="0"/>
                  <a:t>17.5mm(65%, </a:t>
                </a:r>
                <a14:m>
                  <m:oMath xmlns:m="http://schemas.openxmlformats.org/officeDocument/2006/math">
                    <m:sSup>
                      <m:sSupPr>
                        <m:ctrlPr>
                          <a:rPr lang="en-US" altLang="zh-TW" b="0" i="1" dirty="0" smtClean="0">
                            <a:latin typeface="Cambria Math" panose="02040503050406030204" pitchFamily="18" charset="0"/>
                          </a:rPr>
                        </m:ctrlPr>
                      </m:sSupPr>
                      <m:e>
                        <m:r>
                          <a:rPr lang="en-US" altLang="zh-TW" i="1" dirty="0">
                            <a:latin typeface="Cambria Math" panose="02040503050406030204" pitchFamily="18" charset="0"/>
                          </a:rPr>
                          <m:t>𝑥</m:t>
                        </m:r>
                      </m:e>
                      <m:sup>
                        <m:r>
                          <a:rPr lang="en-US" altLang="zh-TW" b="0" i="1" dirty="0" smtClean="0">
                            <a:latin typeface="Cambria Math" panose="02040503050406030204" pitchFamily="18" charset="0"/>
                          </a:rPr>
                          <m:t>2</m:t>
                        </m:r>
                      </m:sup>
                    </m:sSup>
                  </m:oMath>
                </a14:m>
                <a:r>
                  <a:rPr lang="en-US" altLang="zh-TW" dirty="0"/>
                  <a:t>=19.2, p&lt;0.001)</a:t>
                </a:r>
                <a:r>
                  <a:rPr lang="zh-TW" altLang="en-US" dirty="0"/>
                  <a:t>。</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大多數受測者喜歡按鈕間距為</a:t>
                </a:r>
                <a:r>
                  <a:rPr lang="en-US" altLang="zh-TW" dirty="0"/>
                  <a:t>3mm (80%, </a:t>
                </a:r>
                <a14:m>
                  <m:oMath xmlns:m="http://schemas.openxmlformats.org/officeDocument/2006/math">
                    <m:sSup>
                      <m:sSupPr>
                        <m:ctrlPr>
                          <a:rPr lang="en-US" altLang="zh-TW" b="0" i="1" dirty="0" smtClean="0">
                            <a:latin typeface="Cambria Math" panose="02040503050406030204" pitchFamily="18" charset="0"/>
                          </a:rPr>
                        </m:ctrlPr>
                      </m:sSupPr>
                      <m:e>
                        <m:r>
                          <a:rPr lang="en-US" altLang="zh-TW" i="1" dirty="0">
                            <a:latin typeface="Cambria Math" panose="02040503050406030204" pitchFamily="18" charset="0"/>
                          </a:rPr>
                          <m:t>𝑥</m:t>
                        </m:r>
                      </m:e>
                      <m:sup>
                        <m:r>
                          <a:rPr lang="en-US" altLang="zh-TW" b="0" i="1" dirty="0" smtClean="0">
                            <a:latin typeface="Cambria Math" panose="02040503050406030204" pitchFamily="18" charset="0"/>
                          </a:rPr>
                          <m:t>2</m:t>
                        </m:r>
                      </m:sup>
                    </m:sSup>
                    <m:r>
                      <a:rPr lang="en-US" altLang="zh-TW" b="0" i="1" dirty="0" smtClean="0">
                        <a:latin typeface="Cambria Math" panose="02040503050406030204" pitchFamily="18" charset="0"/>
                      </a:rPr>
                      <m:t> </m:t>
                    </m:r>
                  </m:oMath>
                </a14:m>
                <a:r>
                  <a:rPr lang="en-US" altLang="zh-TW" dirty="0"/>
                  <a:t>=19.6, p&lt;0.001)</a:t>
                </a:r>
                <a:r>
                  <a:rPr lang="zh-TW" altLang="en-US" dirty="0"/>
                  <a:t>。</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大多數受測者認為正方形按鈕為較佳的選擇</a:t>
                </a:r>
                <a:r>
                  <a:rPr lang="en-US" altLang="zh-TW" dirty="0"/>
                  <a:t>(90%, </a:t>
                </a:r>
                <a14:m>
                  <m:oMath xmlns:m="http://schemas.openxmlformats.org/officeDocument/2006/math">
                    <m:sSup>
                      <m:sSupPr>
                        <m:ctrlPr>
                          <a:rPr lang="en-US" altLang="zh-TW" b="0" i="1" dirty="0" smtClean="0">
                            <a:latin typeface="Cambria Math" panose="02040503050406030204" pitchFamily="18" charset="0"/>
                          </a:rPr>
                        </m:ctrlPr>
                      </m:sSupPr>
                      <m:e>
                        <m:r>
                          <a:rPr lang="en-US" altLang="zh-TW" i="1" dirty="0">
                            <a:latin typeface="Cambria Math" panose="02040503050406030204" pitchFamily="18" charset="0"/>
                          </a:rPr>
                          <m:t>𝑥</m:t>
                        </m:r>
                      </m:e>
                      <m:sup>
                        <m:r>
                          <a:rPr lang="en-US" altLang="zh-TW" b="0" i="1" dirty="0" smtClean="0">
                            <a:latin typeface="Cambria Math" panose="02040503050406030204" pitchFamily="18" charset="0"/>
                          </a:rPr>
                          <m:t>2</m:t>
                        </m:r>
                      </m:sup>
                    </m:sSup>
                    <m:r>
                      <a:rPr lang="en-US" altLang="zh-TW" b="0" i="1" dirty="0" smtClean="0">
                        <a:latin typeface="Cambria Math" panose="02040503050406030204" pitchFamily="18" charset="0"/>
                      </a:rPr>
                      <m:t> </m:t>
                    </m:r>
                  </m:oMath>
                </a14:m>
                <a:r>
                  <a:rPr lang="en-US" altLang="zh-TW" dirty="0"/>
                  <a:t>=28.9, p&lt;0.001)</a:t>
                </a:r>
                <a:r>
                  <a:rPr lang="zh-TW" altLang="en-US" dirty="0"/>
                  <a:t>。</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大多數受測者認為有視覺回饋為較佳的選擇</a:t>
                </a:r>
                <a:r>
                  <a:rPr lang="en-US" altLang="zh-TW" dirty="0"/>
                  <a:t>(95%, </a:t>
                </a:r>
                <a14:m>
                  <m:oMath xmlns:m="http://schemas.openxmlformats.org/officeDocument/2006/math">
                    <m:sSup>
                      <m:sSupPr>
                        <m:ctrlPr>
                          <a:rPr lang="en-US" altLang="zh-TW" b="0" i="1" dirty="0" smtClean="0">
                            <a:latin typeface="Cambria Math" panose="02040503050406030204" pitchFamily="18" charset="0"/>
                          </a:rPr>
                        </m:ctrlPr>
                      </m:sSupPr>
                      <m:e>
                        <m:r>
                          <a:rPr lang="en-US" altLang="zh-TW" i="1" dirty="0">
                            <a:latin typeface="Cambria Math" panose="02040503050406030204" pitchFamily="18" charset="0"/>
                          </a:rPr>
                          <m:t>𝑥</m:t>
                        </m:r>
                      </m:e>
                      <m:sup>
                        <m:r>
                          <a:rPr lang="en-US" altLang="zh-TW" b="0" i="1" dirty="0" smtClean="0">
                            <a:latin typeface="Cambria Math" panose="02040503050406030204" pitchFamily="18" charset="0"/>
                          </a:rPr>
                          <m:t>2</m:t>
                        </m:r>
                      </m:sup>
                    </m:sSup>
                    <m:r>
                      <a:rPr lang="en-US" altLang="zh-TW" b="0" i="1" dirty="0" smtClean="0">
                        <a:latin typeface="Cambria Math" panose="02040503050406030204" pitchFamily="18" charset="0"/>
                      </a:rPr>
                      <m:t> </m:t>
                    </m:r>
                  </m:oMath>
                </a14:m>
                <a:r>
                  <a:rPr lang="en-US" altLang="zh-TW" dirty="0"/>
                  <a:t>=16.2, p&lt;0.001)</a:t>
                </a:r>
                <a:r>
                  <a:rPr lang="zh-TW" altLang="en-US" dirty="0"/>
                  <a:t>。</a:t>
                </a:r>
                <a:endParaRPr lang="en-US" altLang="zh-TW" dirty="0"/>
              </a:p>
              <a:p>
                <a:pPr>
                  <a:lnSpc>
                    <a:spcPct val="125000"/>
                  </a:lnSpc>
                  <a:spcBef>
                    <a:spcPts val="300"/>
                  </a:spcBef>
                  <a:spcAft>
                    <a:spcPts val="300"/>
                  </a:spcAft>
                  <a:buFont typeface="Wingdings" panose="05000000000000000000" pitchFamily="2" charset="2"/>
                  <a:buChar char="Ø"/>
                </a:pPr>
                <a:endParaRPr lang="en-US" altLang="zh-TW" dirty="0"/>
              </a:p>
              <a:p>
                <a:pPr>
                  <a:lnSpc>
                    <a:spcPct val="125000"/>
                  </a:lnSpc>
                  <a:spcBef>
                    <a:spcPts val="300"/>
                  </a:spcBef>
                  <a:spcAft>
                    <a:spcPts val="300"/>
                  </a:spcAft>
                  <a:buFont typeface="Wingdings" panose="05000000000000000000" pitchFamily="2" charset="2"/>
                  <a:buChar char="Ø"/>
                </a:pPr>
                <a:endParaRPr lang="zh-TW" altLang="en-US" dirty="0"/>
              </a:p>
            </p:txBody>
          </p:sp>
        </mc:Choice>
        <mc:Fallback xmlns="">
          <p:sp>
            <p:nvSpPr>
              <p:cNvPr id="3" name="內容版面配置區 2">
                <a:extLst>
                  <a:ext uri="{FF2B5EF4-FFF2-40B4-BE49-F238E27FC236}">
                    <a16:creationId xmlns:a16="http://schemas.microsoft.com/office/drawing/2014/main" id="{A463C75B-B121-4716-9B0B-ECB4A3338C31}"/>
                  </a:ext>
                </a:extLst>
              </p:cNvPr>
              <p:cNvSpPr>
                <a:spLocks noGrp="1" noRot="1" noChangeAspect="1" noMove="1" noResize="1" noEditPoints="1" noAdjustHandles="1" noChangeArrowheads="1" noChangeShapeType="1" noTextEdit="1"/>
              </p:cNvSpPr>
              <p:nvPr>
                <p:ph idx="1"/>
              </p:nvPr>
            </p:nvSpPr>
            <p:spPr>
              <a:blipFill>
                <a:blip r:embed="rId3"/>
                <a:stretch>
                  <a:fillRect l="-1455"/>
                </a:stretch>
              </a:blipFill>
            </p:spPr>
            <p:txBody>
              <a:bodyPr/>
              <a:lstStyle/>
              <a:p>
                <a:r>
                  <a:rPr lang="zh-TW" altLang="en-US">
                    <a:noFill/>
                  </a:rPr>
                  <a:t> </a:t>
                </a:r>
              </a:p>
            </p:txBody>
          </p:sp>
        </mc:Fallback>
      </mc:AlternateContent>
      <p:pic>
        <p:nvPicPr>
          <p:cNvPr id="5" name="圖片 4" descr="一張含有 桌 的圖片&#10;&#10;自動產生的描述">
            <a:extLst>
              <a:ext uri="{FF2B5EF4-FFF2-40B4-BE49-F238E27FC236}">
                <a16:creationId xmlns:a16="http://schemas.microsoft.com/office/drawing/2014/main" id="{CAE8BE44-2D0C-4842-BDA2-8AA2E833BE7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43324" y="3781214"/>
            <a:ext cx="4299021" cy="3000586"/>
          </a:xfrm>
          <a:prstGeom prst="rect">
            <a:avLst/>
          </a:prstGeom>
        </p:spPr>
      </p:pic>
    </p:spTree>
    <p:extLst>
      <p:ext uri="{BB962C8B-B14F-4D97-AF65-F5344CB8AC3E}">
        <p14:creationId xmlns:p14="http://schemas.microsoft.com/office/powerpoint/2010/main" val="2566169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Introduction</a:t>
            </a:r>
            <a:endParaRPr lang="zh-TW" altLang="en-US" dirty="0"/>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a:xfrm>
            <a:off x="741145" y="1925944"/>
            <a:ext cx="10709709" cy="4023360"/>
          </a:xfrm>
        </p:spPr>
        <p:txBody>
          <a:bodyPr/>
          <a:lstStyle/>
          <a:p>
            <a:pPr>
              <a:lnSpc>
                <a:spcPct val="125000"/>
              </a:lnSpc>
              <a:spcBef>
                <a:spcPts val="300"/>
              </a:spcBef>
              <a:spcAft>
                <a:spcPts val="300"/>
              </a:spcAft>
              <a:buFont typeface="Wingdings" panose="05000000000000000000" pitchFamily="2" charset="2"/>
              <a:buChar char="Ø"/>
            </a:pPr>
            <a:r>
              <a:rPr lang="zh-TW" altLang="en-US" dirty="0"/>
              <a:t>觸控螢幕在近十年來因為具有簡單且方便的人機互動技術，而越來越受大眾喜愛</a:t>
            </a:r>
            <a:r>
              <a:rPr lang="en-US" altLang="zh-TW" dirty="0"/>
              <a:t>(</a:t>
            </a:r>
            <a:r>
              <a:rPr lang="en-US" altLang="zh-TW" dirty="0" err="1"/>
              <a:t>Im</a:t>
            </a:r>
            <a:r>
              <a:rPr lang="en-US" altLang="zh-TW" dirty="0"/>
              <a:t> et al., 2015; Travis and Murano, 2014; Wu and Xi, 2016)</a:t>
            </a:r>
            <a:r>
              <a:rPr lang="zh-TW" altLang="en-US" dirty="0"/>
              <a:t>。</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觸控螢幕被廣泛應用於各種消費性電子產品</a:t>
            </a:r>
            <a:r>
              <a:rPr lang="en-US" altLang="zh-TW" dirty="0"/>
              <a:t>(Chen et al., 2014)</a:t>
            </a:r>
            <a:r>
              <a:rPr lang="zh-TW" altLang="en-US" dirty="0"/>
              <a:t>、擁有大量的使用者</a:t>
            </a:r>
            <a:r>
              <a:rPr lang="en-US" altLang="zh-TW" dirty="0"/>
              <a:t>(Piotrowski and </a:t>
            </a:r>
            <a:r>
              <a:rPr lang="en-US" altLang="zh-TW" dirty="0" err="1"/>
              <a:t>Krcmar</a:t>
            </a:r>
            <a:r>
              <a:rPr lang="en-US" altLang="zh-TW" dirty="0"/>
              <a:t>, 2017; </a:t>
            </a:r>
            <a:r>
              <a:rPr lang="en-US" altLang="zh-TW" dirty="0" err="1"/>
              <a:t>Xiong</a:t>
            </a:r>
            <a:r>
              <a:rPr lang="en-US" altLang="zh-TW" dirty="0"/>
              <a:t> and </a:t>
            </a:r>
            <a:r>
              <a:rPr lang="en-US" altLang="zh-TW" dirty="0" err="1"/>
              <a:t>Muraki</a:t>
            </a:r>
            <a:r>
              <a:rPr lang="en-US" altLang="zh-TW" dirty="0"/>
              <a:t>, 2016)</a:t>
            </a:r>
            <a:r>
              <a:rPr lang="zh-TW" altLang="en-US" dirty="0"/>
              <a:t>及在各種公共場所</a:t>
            </a:r>
            <a:r>
              <a:rPr lang="en-US" altLang="zh-TW" dirty="0"/>
              <a:t>(</a:t>
            </a:r>
            <a:r>
              <a:rPr lang="zh-TW" altLang="en-US" dirty="0"/>
              <a:t>銀行、機場、火車站和醫療機構</a:t>
            </a:r>
            <a:r>
              <a:rPr lang="en-US" altLang="zh-TW" dirty="0"/>
              <a:t>)</a:t>
            </a:r>
            <a:r>
              <a:rPr lang="zh-TW" altLang="en-US" dirty="0"/>
              <a:t>設置相關設備</a:t>
            </a:r>
            <a:r>
              <a:rPr lang="en-US" altLang="zh-TW" dirty="0"/>
              <a:t>(Chourasia et al., 2013; Hu and Ning, 2016; Or and Tao, 2016; Robinson and Brewer, 2016)</a:t>
            </a:r>
            <a:r>
              <a:rPr lang="zh-TW" altLang="en-US" dirty="0"/>
              <a:t>。</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使用觸控螢幕有幾項優點：即使是沒有經驗的使用者和殘疾的使用者也可以輕鬆操作，比其他輸入設備所需要的訓練較少</a:t>
            </a:r>
            <a:r>
              <a:rPr lang="en-US" altLang="zh-TW" dirty="0"/>
              <a:t>(Ahearne et al., 2016; Kwon et al., 2011; Ng et al., 2013; Sesto et al., 2012)</a:t>
            </a:r>
            <a:r>
              <a:rPr lang="zh-TW" altLang="en-US" dirty="0"/>
              <a:t>。</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觸控螢幕的應用使許多電子產品尺寸大小可以大幅度的縮減</a:t>
            </a:r>
            <a:r>
              <a:rPr lang="en-US" altLang="zh-TW" dirty="0"/>
              <a:t>(</a:t>
            </a:r>
            <a:r>
              <a:rPr lang="en-US" altLang="zh-TW" dirty="0" err="1"/>
              <a:t>Holzinger</a:t>
            </a:r>
            <a:r>
              <a:rPr lang="en-US" altLang="zh-TW" dirty="0"/>
              <a:t>, 2003) </a:t>
            </a:r>
            <a:r>
              <a:rPr lang="zh-TW" altLang="en-US" dirty="0"/>
              <a:t>。</a:t>
            </a:r>
          </a:p>
        </p:txBody>
      </p:sp>
    </p:spTree>
    <p:extLst>
      <p:ext uri="{BB962C8B-B14F-4D97-AF65-F5344CB8AC3E}">
        <p14:creationId xmlns:p14="http://schemas.microsoft.com/office/powerpoint/2010/main" val="33037104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Discussion</a:t>
            </a:r>
            <a:endParaRPr lang="zh-TW" altLang="en-US" dirty="0"/>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normAutofit/>
          </a:bodyPr>
          <a:lstStyle/>
          <a:p>
            <a:pPr>
              <a:lnSpc>
                <a:spcPct val="125000"/>
              </a:lnSpc>
              <a:spcBef>
                <a:spcPts val="300"/>
              </a:spcBef>
              <a:spcAft>
                <a:spcPts val="300"/>
              </a:spcAft>
              <a:buFont typeface="Wingdings" panose="05000000000000000000" pitchFamily="2" charset="2"/>
              <a:buChar char="Ø"/>
            </a:pPr>
            <a:r>
              <a:rPr lang="zh-TW" altLang="en-US" dirty="0"/>
              <a:t>結果發現，當按鈕尺寸增加到</a:t>
            </a:r>
            <a:r>
              <a:rPr lang="en-US" altLang="zh-TW" dirty="0"/>
              <a:t>17.5mm</a:t>
            </a:r>
            <a:r>
              <a:rPr lang="zh-TW" altLang="en-US" dirty="0"/>
              <a:t>以上，受測者使用表現有所提高，支持假設</a:t>
            </a:r>
            <a:r>
              <a:rPr lang="en-US" altLang="zh-TW" dirty="0"/>
              <a:t>1</a:t>
            </a:r>
            <a:r>
              <a:rPr lang="zh-TW" altLang="en-US" dirty="0"/>
              <a:t>。</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而</a:t>
            </a:r>
            <a:r>
              <a:rPr lang="en-US" altLang="zh-TW" dirty="0"/>
              <a:t>17.5mm</a:t>
            </a:r>
            <a:r>
              <a:rPr lang="zh-TW" altLang="en-US" dirty="0"/>
              <a:t>剛好為先前學者研究所推薦的</a:t>
            </a:r>
            <a:r>
              <a:rPr lang="en-US" altLang="zh-TW" dirty="0"/>
              <a:t>15-20mm</a:t>
            </a:r>
            <a:r>
              <a:rPr lang="zh-TW" altLang="en-US" dirty="0"/>
              <a:t>範圍內</a:t>
            </a:r>
            <a:r>
              <a:rPr lang="en-US" altLang="zh-TW" dirty="0"/>
              <a:t>(Chen et al., 2013; Chourasia et al., 2013; Colle and </a:t>
            </a:r>
            <a:r>
              <a:rPr lang="en-US" altLang="zh-TW" dirty="0" err="1"/>
              <a:t>Hiszem</a:t>
            </a:r>
            <a:r>
              <a:rPr lang="en-US" altLang="zh-TW" dirty="0"/>
              <a:t>, 2004; </a:t>
            </a:r>
            <a:r>
              <a:rPr lang="en-US" altLang="zh-TW" dirty="0" err="1"/>
              <a:t>Jin</a:t>
            </a:r>
            <a:r>
              <a:rPr lang="en-US" altLang="zh-TW" dirty="0"/>
              <a:t> et al., 2007; Kim et al., 2014a)</a:t>
            </a:r>
            <a:r>
              <a:rPr lang="zh-TW" altLang="en-US" dirty="0"/>
              <a:t>。</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但按鈕尺寸的設計應注意使用時的周遭環境，例如：站姿或坐姿，有研究指出，站姿和坐姿需要的按鈕尺寸不同</a:t>
            </a:r>
            <a:r>
              <a:rPr lang="en-US" altLang="zh-TW" dirty="0"/>
              <a:t>(Chourasia et al., 2013)</a:t>
            </a:r>
            <a:r>
              <a:rPr lang="zh-TW" altLang="en-US" dirty="0"/>
              <a:t>。</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先前研究表示按鈕間距對使用者的使用表現沒有影響</a:t>
            </a:r>
            <a:r>
              <a:rPr lang="en-US" altLang="zh-TW" dirty="0"/>
              <a:t>(Chen et al., 2013; Chourasia et al., 2013; Colle and </a:t>
            </a:r>
            <a:r>
              <a:rPr lang="en-US" altLang="zh-TW" dirty="0" err="1"/>
              <a:t>Hiszem</a:t>
            </a:r>
            <a:r>
              <a:rPr lang="en-US" altLang="zh-TW" dirty="0"/>
              <a:t>, 2004; </a:t>
            </a:r>
            <a:r>
              <a:rPr lang="en-US" altLang="zh-TW" dirty="0" err="1"/>
              <a:t>Jin</a:t>
            </a:r>
            <a:r>
              <a:rPr lang="en-US" altLang="zh-TW" dirty="0"/>
              <a:t> et al., 2007)</a:t>
            </a:r>
            <a:r>
              <a:rPr lang="zh-TW" altLang="en-US" dirty="0"/>
              <a:t>。</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在此研究中，假設</a:t>
            </a:r>
            <a:r>
              <a:rPr lang="en-US" altLang="zh-TW" dirty="0"/>
              <a:t>2</a:t>
            </a:r>
            <a:r>
              <a:rPr lang="zh-TW" altLang="en-US" dirty="0"/>
              <a:t>僅在數字任務中得到支持。</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在數字任務中，沒有按鈕間距可能會降低數字在鍵盤上的明顯度，反而導致不容易辨識。</a:t>
            </a:r>
          </a:p>
        </p:txBody>
      </p:sp>
    </p:spTree>
    <p:extLst>
      <p:ext uri="{BB962C8B-B14F-4D97-AF65-F5344CB8AC3E}">
        <p14:creationId xmlns:p14="http://schemas.microsoft.com/office/powerpoint/2010/main" val="31154103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Discussion</a:t>
            </a:r>
            <a:endParaRPr lang="zh-TW" altLang="en-US" dirty="0"/>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a:xfrm>
            <a:off x="1097280" y="1845733"/>
            <a:ext cx="10058400" cy="4458813"/>
          </a:xfrm>
        </p:spPr>
        <p:txBody>
          <a:bodyPr>
            <a:normAutofit/>
          </a:bodyPr>
          <a:lstStyle/>
          <a:p>
            <a:pPr>
              <a:lnSpc>
                <a:spcPct val="125000"/>
              </a:lnSpc>
              <a:spcBef>
                <a:spcPts val="300"/>
              </a:spcBef>
              <a:spcAft>
                <a:spcPts val="300"/>
              </a:spcAft>
              <a:buFont typeface="Wingdings" panose="05000000000000000000" pitchFamily="2" charset="2"/>
              <a:buChar char="Ø"/>
            </a:pPr>
            <a:r>
              <a:rPr lang="zh-TW" altLang="en-US" dirty="0"/>
              <a:t>研究結果顯示，無法支持假設</a:t>
            </a:r>
            <a:r>
              <a:rPr lang="en-US" altLang="zh-TW" dirty="0"/>
              <a:t>3</a:t>
            </a:r>
            <a:r>
              <a:rPr lang="zh-TW" altLang="en-US" dirty="0"/>
              <a:t>，與先前研究不一致</a:t>
            </a:r>
            <a:r>
              <a:rPr lang="da-DK" altLang="zh-TW" dirty="0"/>
              <a:t>(Clawson et al., 2005; Go and Endo, 2007; Pitts et al., 2012; Silfverberg, 2003)</a:t>
            </a:r>
            <a:r>
              <a:rPr lang="zh-TW" altLang="en-US" dirty="0"/>
              <a:t>。</a:t>
            </a:r>
            <a:endParaRPr lang="en-US" altLang="zh-TW" dirty="0"/>
          </a:p>
          <a:p>
            <a:pPr>
              <a:lnSpc>
                <a:spcPct val="125000"/>
              </a:lnSpc>
              <a:spcBef>
                <a:spcPts val="300"/>
              </a:spcBef>
              <a:spcAft>
                <a:spcPts val="300"/>
              </a:spcAft>
              <a:buFont typeface="Wingdings" panose="05000000000000000000" pitchFamily="2" charset="2"/>
              <a:buChar char="ü"/>
            </a:pPr>
            <a:r>
              <a:rPr lang="zh-TW" altLang="en-US" dirty="0"/>
              <a:t>例如：</a:t>
            </a:r>
            <a:r>
              <a:rPr lang="en-US" altLang="zh-TW" dirty="0"/>
              <a:t>Pitts et al. (2012)</a:t>
            </a:r>
            <a:r>
              <a:rPr lang="zh-TW" altLang="en-US" dirty="0"/>
              <a:t>的研究指出，即時回饋能使掃射時間和視覺工作負荷降低。</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不一致的原因有二：</a:t>
            </a:r>
            <a:endParaRPr lang="en-US" altLang="zh-TW" dirty="0"/>
          </a:p>
          <a:p>
            <a:pPr marL="457200" indent="-457200">
              <a:lnSpc>
                <a:spcPct val="125000"/>
              </a:lnSpc>
              <a:spcBef>
                <a:spcPts val="300"/>
              </a:spcBef>
              <a:spcAft>
                <a:spcPts val="300"/>
              </a:spcAft>
              <a:buFont typeface="+mj-lt"/>
              <a:buAutoNum type="arabicPeriod"/>
            </a:pPr>
            <a:r>
              <a:rPr lang="zh-TW" altLang="en-US" dirty="0"/>
              <a:t>採用較弱的視覺回饋</a:t>
            </a:r>
            <a:endParaRPr lang="en-US" altLang="zh-TW" dirty="0"/>
          </a:p>
          <a:p>
            <a:pPr marL="702900" indent="-342900">
              <a:lnSpc>
                <a:spcPct val="125000"/>
              </a:lnSpc>
              <a:spcBef>
                <a:spcPts val="300"/>
              </a:spcBef>
              <a:spcAft>
                <a:spcPts val="300"/>
              </a:spcAft>
              <a:buFont typeface="Wingdings" panose="05000000000000000000" pitchFamily="2" charset="2"/>
              <a:buChar char="l"/>
            </a:pPr>
            <a:r>
              <a:rPr lang="en-US" altLang="zh-TW" dirty="0"/>
              <a:t>Pitts et al. (2012)</a:t>
            </a:r>
            <a:r>
              <a:rPr lang="zh-TW" altLang="en-US" dirty="0"/>
              <a:t>按鈕顏色從黑色變為白色，並持續</a:t>
            </a:r>
            <a:r>
              <a:rPr lang="en-US" altLang="zh-TW" dirty="0"/>
              <a:t>150</a:t>
            </a:r>
            <a:r>
              <a:rPr lang="zh-TW" altLang="en-US" dirty="0"/>
              <a:t>毫秒；則此研究是從淺灰色變為深灰色，並在使用者手指離開時就消失。</a:t>
            </a:r>
            <a:endParaRPr lang="en-US" altLang="zh-TW" dirty="0"/>
          </a:p>
          <a:p>
            <a:pPr marL="457200" indent="-457200">
              <a:lnSpc>
                <a:spcPct val="125000"/>
              </a:lnSpc>
              <a:spcBef>
                <a:spcPts val="300"/>
              </a:spcBef>
              <a:spcAft>
                <a:spcPts val="300"/>
              </a:spcAft>
              <a:buFont typeface="+mj-lt"/>
              <a:buAutoNum type="arabicPeriod" startAt="2"/>
            </a:pPr>
            <a:r>
              <a:rPr lang="zh-TW" altLang="en-US" dirty="0"/>
              <a:t>在觸碰按鈕時，按鈕被使用者的手指蓋住，而視覺回饋較難被注意到。</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但在較大尺寸按鈕</a:t>
            </a:r>
            <a:r>
              <a:rPr lang="en-US" altLang="zh-TW" dirty="0"/>
              <a:t>(27.5mm)</a:t>
            </a:r>
            <a:r>
              <a:rPr lang="zh-TW" altLang="en-US" dirty="0"/>
              <a:t>和較大的間距</a:t>
            </a:r>
            <a:r>
              <a:rPr lang="en-US" altLang="zh-TW" dirty="0"/>
              <a:t>(3mm)</a:t>
            </a:r>
            <a:r>
              <a:rPr lang="zh-TW" altLang="en-US" dirty="0"/>
              <a:t>時，視覺回饋確實提高了輸入速度，原因可能是尺寸較大，所以較容易被注意到，且不容易蓋住，進而提高輸入速度。</a:t>
            </a:r>
          </a:p>
        </p:txBody>
      </p:sp>
    </p:spTree>
    <p:extLst>
      <p:ext uri="{BB962C8B-B14F-4D97-AF65-F5344CB8AC3E}">
        <p14:creationId xmlns:p14="http://schemas.microsoft.com/office/powerpoint/2010/main" val="36668307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Discussion</a:t>
            </a:r>
            <a:endParaRPr lang="zh-TW" altLang="en-US" dirty="0"/>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a:xfrm>
            <a:off x="1097280" y="1845734"/>
            <a:ext cx="10058400" cy="4073804"/>
          </a:xfrm>
        </p:spPr>
        <p:txBody>
          <a:bodyPr/>
          <a:lstStyle/>
          <a:p>
            <a:pPr>
              <a:lnSpc>
                <a:spcPct val="125000"/>
              </a:lnSpc>
              <a:spcBef>
                <a:spcPts val="300"/>
              </a:spcBef>
              <a:spcAft>
                <a:spcPts val="300"/>
              </a:spcAft>
              <a:buFont typeface="Wingdings" panose="05000000000000000000" pitchFamily="2" charset="2"/>
              <a:buChar char="Ø"/>
            </a:pPr>
            <a:r>
              <a:rPr lang="zh-TW" altLang="en-US" dirty="0"/>
              <a:t>結果表明，三種按鈕形狀在準確率和工作負荷的差異不大，大多數受測者較為喜歡方形按鈕</a:t>
            </a:r>
            <a:r>
              <a:rPr lang="en-US" altLang="zh-TW" dirty="0"/>
              <a:t>(90%)</a:t>
            </a:r>
            <a:r>
              <a:rPr lang="zh-TW" altLang="en-US" dirty="0"/>
              <a:t>。</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研究結果支持假設</a:t>
            </a:r>
            <a:r>
              <a:rPr lang="en-US" altLang="zh-TW" dirty="0"/>
              <a:t>4</a:t>
            </a:r>
            <a:r>
              <a:rPr lang="zh-TW" altLang="en-US" dirty="0"/>
              <a:t>，與方形按鈕相比，矩形按鈕會產生工作負荷。</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對於使用者體驗的重要性，例如：主觀感受和偏好，其交互作用越來越被接受和應用</a:t>
            </a:r>
            <a:r>
              <a:rPr lang="en-US" altLang="zh-TW" dirty="0"/>
              <a:t>(</a:t>
            </a:r>
            <a:r>
              <a:rPr lang="en-US" altLang="zh-TW" dirty="0" err="1"/>
              <a:t>Hassenzahl</a:t>
            </a:r>
            <a:r>
              <a:rPr lang="en-US" altLang="zh-TW" dirty="0"/>
              <a:t>, 2013; </a:t>
            </a:r>
            <a:r>
              <a:rPr lang="en-US" altLang="zh-TW" dirty="0" err="1"/>
              <a:t>Lallemand</a:t>
            </a:r>
            <a:r>
              <a:rPr lang="en-US" altLang="zh-TW" dirty="0"/>
              <a:t> et al., 2015)</a:t>
            </a:r>
            <a:r>
              <a:rPr lang="zh-TW" altLang="en-US" dirty="0"/>
              <a:t>。</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此研究結果表明，大多數的受測者偏好尺寸大小為</a:t>
            </a:r>
            <a:r>
              <a:rPr lang="en-US" altLang="zh-TW" dirty="0"/>
              <a:t>17.5mm</a:t>
            </a:r>
            <a:r>
              <a:rPr lang="zh-TW" altLang="en-US" dirty="0"/>
              <a:t>的方形按鈕，且能夠有較好的表現。</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此結果支持假設</a:t>
            </a:r>
            <a:r>
              <a:rPr lang="en-US" altLang="zh-TW" dirty="0"/>
              <a:t>5</a:t>
            </a:r>
            <a:r>
              <a:rPr lang="zh-TW" altLang="en-US" dirty="0"/>
              <a:t>，並且與先前的研究一致</a:t>
            </a:r>
            <a:r>
              <a:rPr lang="fr-FR" altLang="zh-TW" dirty="0"/>
              <a:t>(Chen et al., 2013; Chourasia et al., 2013; Colle and Hiszem, 2004)</a:t>
            </a:r>
            <a:r>
              <a:rPr lang="zh-TW" altLang="en-US" dirty="0"/>
              <a:t>。</a:t>
            </a:r>
            <a:endParaRPr lang="en-US" altLang="zh-TW" dirty="0"/>
          </a:p>
          <a:p>
            <a:pPr marL="0" indent="0">
              <a:lnSpc>
                <a:spcPct val="125000"/>
              </a:lnSpc>
              <a:spcBef>
                <a:spcPts val="300"/>
              </a:spcBef>
              <a:spcAft>
                <a:spcPts val="300"/>
              </a:spcAft>
              <a:buNone/>
            </a:pPr>
            <a:endParaRPr lang="en-US" altLang="zh-TW" dirty="0"/>
          </a:p>
        </p:txBody>
      </p:sp>
    </p:spTree>
    <p:extLst>
      <p:ext uri="{BB962C8B-B14F-4D97-AF65-F5344CB8AC3E}">
        <p14:creationId xmlns:p14="http://schemas.microsoft.com/office/powerpoint/2010/main" val="3368235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Introduction</a:t>
            </a:r>
            <a:endParaRPr lang="zh-TW" altLang="en-US" dirty="0"/>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normAutofit/>
          </a:bodyPr>
          <a:lstStyle/>
          <a:p>
            <a:pPr>
              <a:lnSpc>
                <a:spcPct val="125000"/>
              </a:lnSpc>
              <a:spcBef>
                <a:spcPts val="300"/>
              </a:spcBef>
              <a:spcAft>
                <a:spcPts val="300"/>
              </a:spcAft>
              <a:buFont typeface="Wingdings" panose="05000000000000000000" pitchFamily="2" charset="2"/>
              <a:buChar char="Ø"/>
            </a:pPr>
            <a:r>
              <a:rPr lang="zh-TW" altLang="en-US" dirty="0"/>
              <a:t>雖然觸控螢幕具有很高的方便性及許多優點，但還是有幾個限制，例如：精確度降低、手指遮擋及互動缺乏明確的回饋</a:t>
            </a:r>
            <a:r>
              <a:rPr lang="en-US" altLang="zh-TW" dirty="0"/>
              <a:t>(Benko and </a:t>
            </a:r>
            <a:r>
              <a:rPr lang="en-US" altLang="zh-TW" dirty="0" err="1"/>
              <a:t>Wigdor</a:t>
            </a:r>
            <a:r>
              <a:rPr lang="en-US" altLang="zh-TW" dirty="0"/>
              <a:t>, 2010) </a:t>
            </a:r>
            <a:r>
              <a:rPr lang="zh-TW" altLang="en-US" dirty="0"/>
              <a:t>。</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目前關於最佳的觸控螢幕設計尺寸結果仍然很複雜，以幾個國際標準為例：</a:t>
            </a:r>
            <a:endParaRPr lang="en-US" altLang="zh-TW" dirty="0"/>
          </a:p>
          <a:p>
            <a:pPr marL="702900" indent="-342900">
              <a:lnSpc>
                <a:spcPct val="125000"/>
              </a:lnSpc>
              <a:spcBef>
                <a:spcPts val="300"/>
              </a:spcBef>
              <a:spcAft>
                <a:spcPts val="300"/>
              </a:spcAft>
              <a:buFont typeface="Wingdings" panose="05000000000000000000" pitchFamily="2" charset="2"/>
              <a:buChar char="l"/>
            </a:pPr>
            <a:r>
              <a:rPr lang="en-US" altLang="zh-TW" dirty="0"/>
              <a:t>ANSI/HFES 100-2007</a:t>
            </a:r>
            <a:r>
              <a:rPr lang="zh-TW" altLang="en-US" dirty="0"/>
              <a:t>推薦</a:t>
            </a:r>
            <a:r>
              <a:rPr lang="en-US" altLang="zh-TW" dirty="0"/>
              <a:t>9.5mm</a:t>
            </a:r>
            <a:r>
              <a:rPr lang="zh-TW" altLang="en-US" dirty="0"/>
              <a:t>的按鈕尺寸和</a:t>
            </a:r>
            <a:r>
              <a:rPr lang="en-US" altLang="zh-TW" dirty="0"/>
              <a:t>3.2mm</a:t>
            </a:r>
            <a:r>
              <a:rPr lang="zh-TW" altLang="en-US" dirty="0"/>
              <a:t>的的間隙</a:t>
            </a:r>
            <a:r>
              <a:rPr lang="en-US" altLang="zh-TW" dirty="0"/>
              <a:t>(Human Factors and Ergonomics Society, 2007)</a:t>
            </a:r>
            <a:r>
              <a:rPr lang="zh-TW" altLang="en-US" dirty="0"/>
              <a:t>。</a:t>
            </a:r>
            <a:endParaRPr lang="en-US" altLang="zh-TW" dirty="0"/>
          </a:p>
          <a:p>
            <a:pPr marL="702900" indent="-342900">
              <a:lnSpc>
                <a:spcPct val="125000"/>
              </a:lnSpc>
              <a:spcBef>
                <a:spcPts val="300"/>
              </a:spcBef>
              <a:spcAft>
                <a:spcPts val="300"/>
              </a:spcAft>
              <a:buFont typeface="Wingdings" panose="05000000000000000000" pitchFamily="2" charset="2"/>
              <a:buChar char="l"/>
            </a:pPr>
            <a:r>
              <a:rPr lang="en-US" altLang="zh-TW" dirty="0"/>
              <a:t>ISO 9241-9</a:t>
            </a:r>
            <a:r>
              <a:rPr lang="zh-TW" altLang="en-US" dirty="0"/>
              <a:t>建議最小按鈕尺寸為第</a:t>
            </a:r>
            <a:r>
              <a:rPr lang="en-US" altLang="zh-TW" dirty="0"/>
              <a:t>95</a:t>
            </a:r>
            <a:r>
              <a:rPr lang="zh-TW" altLang="en-US" dirty="0"/>
              <a:t>百分位男性的指關節尺寸</a:t>
            </a:r>
            <a:r>
              <a:rPr lang="en-US" altLang="zh-TW" dirty="0"/>
              <a:t>(Greiner, 1991) </a:t>
            </a:r>
            <a:r>
              <a:rPr lang="zh-TW" altLang="en-US" dirty="0"/>
              <a:t>。</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此研究的目的是探討按鈕大小、間距、形狀和視覺回饋對於受測者對觸控螢幕的表現和感知的影響。</a:t>
            </a:r>
            <a:endParaRPr lang="en-US" altLang="zh-TW" dirty="0"/>
          </a:p>
        </p:txBody>
      </p:sp>
    </p:spTree>
    <p:extLst>
      <p:ext uri="{BB962C8B-B14F-4D97-AF65-F5344CB8AC3E}">
        <p14:creationId xmlns:p14="http://schemas.microsoft.com/office/powerpoint/2010/main" val="4011393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Introduction-</a:t>
            </a:r>
            <a:r>
              <a:rPr lang="zh-TW" altLang="en-US" dirty="0"/>
              <a:t>按鈕大小和間距</a:t>
            </a:r>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lstStyle/>
          <a:p>
            <a:pPr>
              <a:lnSpc>
                <a:spcPct val="150000"/>
              </a:lnSpc>
              <a:spcBef>
                <a:spcPts val="300"/>
              </a:spcBef>
              <a:spcAft>
                <a:spcPts val="300"/>
              </a:spcAft>
              <a:buFont typeface="Wingdings" panose="05000000000000000000" pitchFamily="2" charset="2"/>
              <a:buChar char="Ø"/>
            </a:pPr>
            <a:r>
              <a:rPr lang="zh-TW" altLang="en-US" dirty="0"/>
              <a:t>有學者認為觸控螢幕有較大的按鈕尺寸會有更好的表現</a:t>
            </a:r>
            <a:r>
              <a:rPr lang="en-US" altLang="zh-TW" dirty="0"/>
              <a:t>(Beaton and </a:t>
            </a:r>
            <a:r>
              <a:rPr lang="en-US" altLang="zh-TW" dirty="0" err="1"/>
              <a:t>Welman</a:t>
            </a:r>
            <a:r>
              <a:rPr lang="en-US" altLang="zh-TW" dirty="0"/>
              <a:t>, 1985;Beringer, 1990; Hara et al., 2015; Martin, 1988; Wilson and Liu,1995) </a:t>
            </a:r>
            <a:r>
              <a:rPr lang="zh-TW" altLang="en-US" dirty="0"/>
              <a:t>。</a:t>
            </a:r>
            <a:endParaRPr lang="en-US" altLang="zh-TW" dirty="0"/>
          </a:p>
          <a:p>
            <a:pPr>
              <a:lnSpc>
                <a:spcPct val="150000"/>
              </a:lnSpc>
              <a:spcBef>
                <a:spcPts val="300"/>
              </a:spcBef>
              <a:spcAft>
                <a:spcPts val="300"/>
              </a:spcAft>
              <a:buFont typeface="Wingdings" panose="05000000000000000000" pitchFamily="2" charset="2"/>
              <a:buChar char="Ø"/>
            </a:pPr>
            <a:r>
              <a:rPr lang="zh-TW" altLang="en-US" dirty="0"/>
              <a:t>有學者發現，隨著按鈕的尺寸遞增，殘疾人士的使用表現也隨之提高</a:t>
            </a:r>
            <a:r>
              <a:rPr lang="en-US" altLang="zh-TW" dirty="0"/>
              <a:t>(Chen et al. , 2013) </a:t>
            </a:r>
            <a:r>
              <a:rPr lang="zh-TW" altLang="en-US" dirty="0"/>
              <a:t>。</a:t>
            </a:r>
            <a:endParaRPr lang="en-US" altLang="zh-TW" dirty="0"/>
          </a:p>
          <a:p>
            <a:pPr>
              <a:lnSpc>
                <a:spcPct val="150000"/>
              </a:lnSpc>
              <a:spcBef>
                <a:spcPts val="300"/>
              </a:spcBef>
              <a:spcAft>
                <a:spcPts val="300"/>
              </a:spcAft>
              <a:buFont typeface="Wingdings" panose="05000000000000000000" pitchFamily="2" charset="2"/>
              <a:buChar char="Ø"/>
            </a:pPr>
            <a:r>
              <a:rPr lang="zh-TW" altLang="en-US" dirty="0"/>
              <a:t>使用時所呈現的姿勢會影響使用者在進行輸入任務時的表現</a:t>
            </a:r>
            <a:r>
              <a:rPr lang="en-US" altLang="zh-TW" dirty="0"/>
              <a:t>(Chourasia et al., 2013) </a:t>
            </a:r>
            <a:r>
              <a:rPr lang="zh-TW" altLang="en-US" dirty="0"/>
              <a:t>。</a:t>
            </a:r>
            <a:endParaRPr lang="en-US" altLang="zh-TW" dirty="0"/>
          </a:p>
          <a:p>
            <a:pPr>
              <a:lnSpc>
                <a:spcPct val="150000"/>
              </a:lnSpc>
              <a:spcBef>
                <a:spcPts val="300"/>
              </a:spcBef>
              <a:spcAft>
                <a:spcPts val="300"/>
              </a:spcAft>
              <a:buFont typeface="Wingdings" panose="05000000000000000000" pitchFamily="2" charset="2"/>
              <a:buChar char="Ø"/>
            </a:pPr>
            <a:r>
              <a:rPr lang="zh-TW" altLang="en-US" dirty="0"/>
              <a:t>有學者研究發現，使用者皆較偏好較大的按鈕間距</a:t>
            </a:r>
            <a:r>
              <a:rPr lang="en-US" altLang="zh-TW" dirty="0"/>
              <a:t>(Chen et al., 2013 and Chourasia et al., 2013) </a:t>
            </a:r>
            <a:r>
              <a:rPr lang="zh-TW" altLang="en-US" dirty="0"/>
              <a:t>。</a:t>
            </a:r>
            <a:endParaRPr lang="en-US" altLang="zh-TW" dirty="0"/>
          </a:p>
          <a:p>
            <a:pPr>
              <a:lnSpc>
                <a:spcPct val="125000"/>
              </a:lnSpc>
              <a:spcBef>
                <a:spcPts val="300"/>
              </a:spcBef>
              <a:spcAft>
                <a:spcPts val="300"/>
              </a:spcAft>
              <a:buFont typeface="Wingdings" panose="05000000000000000000" pitchFamily="2" charset="2"/>
              <a:buChar char="Ø"/>
            </a:pPr>
            <a:endParaRPr lang="en-US" altLang="zh-TW" dirty="0"/>
          </a:p>
          <a:p>
            <a:pPr>
              <a:lnSpc>
                <a:spcPct val="125000"/>
              </a:lnSpc>
              <a:spcBef>
                <a:spcPts val="300"/>
              </a:spcBef>
              <a:spcAft>
                <a:spcPts val="300"/>
              </a:spcAft>
              <a:buFont typeface="Wingdings" panose="05000000000000000000" pitchFamily="2" charset="2"/>
              <a:buChar char="Ø"/>
            </a:pPr>
            <a:endParaRPr lang="zh-TW" altLang="en-US" dirty="0"/>
          </a:p>
        </p:txBody>
      </p:sp>
    </p:spTree>
    <p:extLst>
      <p:ext uri="{BB962C8B-B14F-4D97-AF65-F5344CB8AC3E}">
        <p14:creationId xmlns:p14="http://schemas.microsoft.com/office/powerpoint/2010/main" val="800209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Introduction-</a:t>
            </a:r>
            <a:r>
              <a:rPr lang="zh-TW" altLang="en-US" dirty="0"/>
              <a:t>視覺回饋</a:t>
            </a:r>
            <a:r>
              <a:rPr lang="en-US" altLang="zh-TW" dirty="0"/>
              <a:t>&amp;</a:t>
            </a:r>
            <a:r>
              <a:rPr lang="zh-TW" altLang="en-US" dirty="0"/>
              <a:t>按鈕形狀</a:t>
            </a:r>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a:xfrm>
            <a:off x="1097280" y="1845734"/>
            <a:ext cx="10058400" cy="4346519"/>
          </a:xfrm>
        </p:spPr>
        <p:txBody>
          <a:bodyPr/>
          <a:lstStyle/>
          <a:p>
            <a:pPr>
              <a:lnSpc>
                <a:spcPct val="125000"/>
              </a:lnSpc>
              <a:spcBef>
                <a:spcPts val="300"/>
              </a:spcBef>
              <a:spcAft>
                <a:spcPts val="300"/>
              </a:spcAft>
              <a:buFont typeface="Wingdings" panose="05000000000000000000" pitchFamily="2" charset="2"/>
              <a:buChar char="Ø"/>
            </a:pPr>
            <a:r>
              <a:rPr lang="zh-TW" altLang="en-US" dirty="0"/>
              <a:t>提供回饋對於觸控螢幕的介面設計至關重要，因為可以幫助使用者判斷輸入是否已被機器識別</a:t>
            </a:r>
            <a:r>
              <a:rPr lang="en-US" altLang="zh-TW" dirty="0"/>
              <a:t>(Duarte et al., 2013; Meyer et al., 1990) </a:t>
            </a:r>
            <a:r>
              <a:rPr lang="zh-TW" altLang="en-US" dirty="0"/>
              <a:t>。</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提供回饋可以在工作時所產生的混淆，降低使用者對觸控螢幕的負面想法。</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有各種類型的回饋中</a:t>
            </a:r>
            <a:r>
              <a:rPr lang="en-US" altLang="zh-TW" dirty="0"/>
              <a:t>(</a:t>
            </a:r>
            <a:r>
              <a:rPr lang="zh-TW" altLang="en-US" dirty="0"/>
              <a:t>聽覺、視覺和觸覺</a:t>
            </a:r>
            <a:r>
              <a:rPr lang="en-US" altLang="zh-TW" dirty="0"/>
              <a:t>)</a:t>
            </a:r>
            <a:r>
              <a:rPr lang="zh-TW" altLang="en-US" dirty="0"/>
              <a:t>，主要被廣泛應用的是視覺回饋，因為聽覺和觸覺會因為外在環境</a:t>
            </a:r>
            <a:r>
              <a:rPr lang="en-US" altLang="zh-TW" dirty="0"/>
              <a:t>(</a:t>
            </a:r>
            <a:r>
              <a:rPr lang="zh-TW" altLang="en-US" dirty="0"/>
              <a:t>如：吵雜的環境</a:t>
            </a:r>
            <a:r>
              <a:rPr lang="en-US" altLang="zh-TW" dirty="0"/>
              <a:t>)</a:t>
            </a:r>
            <a:r>
              <a:rPr lang="zh-TW" altLang="en-US" dirty="0"/>
              <a:t>而失效</a:t>
            </a:r>
            <a:r>
              <a:rPr lang="da-DK" altLang="zh-TW" dirty="0"/>
              <a:t>(Park et al., 2015; Pitts et al., 2012)</a:t>
            </a:r>
            <a:r>
              <a:rPr lang="zh-TW" altLang="en-US" dirty="0"/>
              <a:t>。</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有許多研究證明視覺回饋能有效改善觸控螢幕的表現</a:t>
            </a:r>
            <a:r>
              <a:rPr lang="da-DK" altLang="zh-TW" dirty="0"/>
              <a:t>(Lee et al., 2009; Lee and Spence, 2008; Park et al., 2015; Pitts et al., 2012) </a:t>
            </a:r>
            <a:r>
              <a:rPr lang="zh-TW" altLang="en-US" dirty="0"/>
              <a:t>。</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大多數研究都只針對方形的按鈕形狀進行研究</a:t>
            </a:r>
            <a:r>
              <a:rPr lang="en-US" altLang="zh-TW" dirty="0"/>
              <a:t>(Chen et al., 2013; Chourasia et al., 2013; Colle and </a:t>
            </a:r>
            <a:r>
              <a:rPr lang="en-US" altLang="zh-TW" dirty="0" err="1"/>
              <a:t>Hiszem</a:t>
            </a:r>
            <a:r>
              <a:rPr lang="en-US" altLang="zh-TW" dirty="0"/>
              <a:t>, 2004; </a:t>
            </a:r>
            <a:r>
              <a:rPr lang="en-US" altLang="zh-TW" dirty="0" err="1"/>
              <a:t>Jin</a:t>
            </a:r>
            <a:r>
              <a:rPr lang="en-US" altLang="zh-TW" dirty="0"/>
              <a:t> et al., 2007; Pitts et al., 2012)</a:t>
            </a:r>
            <a:r>
              <a:rPr lang="zh-TW" altLang="en-US" dirty="0"/>
              <a:t>。</a:t>
            </a:r>
            <a:endParaRPr lang="en-US" altLang="zh-TW" dirty="0"/>
          </a:p>
        </p:txBody>
      </p:sp>
    </p:spTree>
    <p:extLst>
      <p:ext uri="{BB962C8B-B14F-4D97-AF65-F5344CB8AC3E}">
        <p14:creationId xmlns:p14="http://schemas.microsoft.com/office/powerpoint/2010/main" val="1492157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Introduction-</a:t>
            </a:r>
            <a:r>
              <a:rPr lang="zh-TW" altLang="en-US" dirty="0"/>
              <a:t>研究假設</a:t>
            </a:r>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lstStyle/>
          <a:p>
            <a:pPr>
              <a:lnSpc>
                <a:spcPct val="150000"/>
              </a:lnSpc>
              <a:spcBef>
                <a:spcPts val="300"/>
              </a:spcBef>
              <a:spcAft>
                <a:spcPts val="300"/>
              </a:spcAft>
              <a:buFont typeface="Wingdings" panose="05000000000000000000" pitchFamily="2" charset="2"/>
              <a:buChar char="Ø"/>
            </a:pPr>
            <a:r>
              <a:rPr lang="zh-TW" altLang="en-US" dirty="0"/>
              <a:t>此研究針對按鈕大小、間距、形狀和視覺反饋對於使用者對觸弄螢幕的表現及在進行輸入行為時的感知影響。</a:t>
            </a:r>
            <a:endParaRPr lang="en-US" altLang="zh-TW" dirty="0"/>
          </a:p>
          <a:p>
            <a:pPr>
              <a:lnSpc>
                <a:spcPct val="125000"/>
              </a:lnSpc>
              <a:spcBef>
                <a:spcPts val="300"/>
              </a:spcBef>
              <a:spcAft>
                <a:spcPts val="300"/>
              </a:spcAft>
              <a:buFont typeface="Wingdings" panose="05000000000000000000" pitchFamily="2" charset="2"/>
              <a:buChar char="l"/>
            </a:pPr>
            <a:r>
              <a:rPr lang="zh-TW" altLang="en-US" dirty="0"/>
              <a:t>假設</a:t>
            </a:r>
            <a:r>
              <a:rPr lang="en-US" altLang="zh-TW" dirty="0"/>
              <a:t>1</a:t>
            </a:r>
            <a:r>
              <a:rPr lang="zh-TW" altLang="en-US" dirty="0"/>
              <a:t>：中大尺寸的按鈕</a:t>
            </a:r>
            <a:r>
              <a:rPr lang="en-US" altLang="zh-TW" dirty="0"/>
              <a:t>(17.5</a:t>
            </a:r>
            <a:r>
              <a:rPr lang="zh-TW" altLang="en-US" dirty="0"/>
              <a:t>毫米以上</a:t>
            </a:r>
            <a:r>
              <a:rPr lang="en-US" altLang="zh-TW" dirty="0"/>
              <a:t>)</a:t>
            </a:r>
            <a:r>
              <a:rPr lang="zh-TW" altLang="en-US" dirty="0"/>
              <a:t>比較小的按鈕尺寸有更好的表現。</a:t>
            </a:r>
            <a:endParaRPr lang="en-US" altLang="zh-TW" dirty="0"/>
          </a:p>
          <a:p>
            <a:pPr>
              <a:lnSpc>
                <a:spcPct val="125000"/>
              </a:lnSpc>
              <a:spcBef>
                <a:spcPts val="300"/>
              </a:spcBef>
              <a:spcAft>
                <a:spcPts val="300"/>
              </a:spcAft>
              <a:buFont typeface="Wingdings" panose="05000000000000000000" pitchFamily="2" charset="2"/>
              <a:buChar char="l"/>
            </a:pPr>
            <a:r>
              <a:rPr lang="zh-TW" altLang="en-US" dirty="0"/>
              <a:t>假設</a:t>
            </a:r>
            <a:r>
              <a:rPr lang="en-US" altLang="zh-TW" dirty="0"/>
              <a:t>2</a:t>
            </a:r>
            <a:r>
              <a:rPr lang="zh-TW" altLang="en-US" dirty="0"/>
              <a:t>：按鈕有間距時會比沒有間距的時候有較好的使用表現。</a:t>
            </a:r>
            <a:endParaRPr lang="en-US" altLang="zh-TW" dirty="0"/>
          </a:p>
          <a:p>
            <a:pPr>
              <a:lnSpc>
                <a:spcPct val="125000"/>
              </a:lnSpc>
              <a:spcBef>
                <a:spcPts val="300"/>
              </a:spcBef>
              <a:spcAft>
                <a:spcPts val="300"/>
              </a:spcAft>
              <a:buFont typeface="Wingdings" panose="05000000000000000000" pitchFamily="2" charset="2"/>
              <a:buChar char="l"/>
            </a:pPr>
            <a:r>
              <a:rPr lang="zh-TW" altLang="en-US" dirty="0"/>
              <a:t>假設</a:t>
            </a:r>
            <a:r>
              <a:rPr lang="en-US" altLang="zh-TW" dirty="0"/>
              <a:t>3</a:t>
            </a:r>
            <a:r>
              <a:rPr lang="zh-TW" altLang="en-US" dirty="0"/>
              <a:t>：有視覺回饋會比沒有視覺回饋有較好的使用表現。</a:t>
            </a:r>
            <a:endParaRPr lang="en-US" altLang="zh-TW" dirty="0"/>
          </a:p>
          <a:p>
            <a:pPr>
              <a:lnSpc>
                <a:spcPct val="125000"/>
              </a:lnSpc>
              <a:spcBef>
                <a:spcPts val="300"/>
              </a:spcBef>
              <a:spcAft>
                <a:spcPts val="300"/>
              </a:spcAft>
              <a:buFont typeface="Wingdings" panose="05000000000000000000" pitchFamily="2" charset="2"/>
              <a:buChar char="l"/>
            </a:pPr>
            <a:r>
              <a:rPr lang="zh-TW" altLang="en-US" dirty="0"/>
              <a:t>假設</a:t>
            </a:r>
            <a:r>
              <a:rPr lang="en-US" altLang="zh-TW" dirty="0"/>
              <a:t>4</a:t>
            </a:r>
            <a:r>
              <a:rPr lang="zh-TW" altLang="en-US" dirty="0"/>
              <a:t>：與方形按鈕比較後，矩形按鈕</a:t>
            </a:r>
            <a:r>
              <a:rPr lang="zh-TW" altLang="en-US"/>
              <a:t>會產生較高的工作</a:t>
            </a:r>
            <a:r>
              <a:rPr lang="zh-TW" altLang="en-US" dirty="0"/>
              <a:t>負荷。</a:t>
            </a:r>
            <a:endParaRPr lang="en-US" altLang="zh-TW" dirty="0"/>
          </a:p>
          <a:p>
            <a:pPr>
              <a:lnSpc>
                <a:spcPct val="125000"/>
              </a:lnSpc>
              <a:spcBef>
                <a:spcPts val="300"/>
              </a:spcBef>
              <a:spcAft>
                <a:spcPts val="300"/>
              </a:spcAft>
              <a:buFont typeface="Wingdings" panose="05000000000000000000" pitchFamily="2" charset="2"/>
              <a:buChar char="l"/>
            </a:pPr>
            <a:r>
              <a:rPr lang="zh-TW" altLang="en-US" dirty="0"/>
              <a:t>假設</a:t>
            </a:r>
            <a:r>
              <a:rPr lang="en-US" altLang="zh-TW" dirty="0"/>
              <a:t>5</a:t>
            </a:r>
            <a:r>
              <a:rPr lang="zh-TW" altLang="en-US" dirty="0"/>
              <a:t>：使用者會因為喜歡某個按鈕的設計，而有更好的表現。</a:t>
            </a:r>
          </a:p>
        </p:txBody>
      </p:sp>
    </p:spTree>
    <p:extLst>
      <p:ext uri="{BB962C8B-B14F-4D97-AF65-F5344CB8AC3E}">
        <p14:creationId xmlns:p14="http://schemas.microsoft.com/office/powerpoint/2010/main" val="2230575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Method-</a:t>
            </a:r>
            <a:r>
              <a:rPr lang="zh-TW" altLang="en-US" dirty="0"/>
              <a:t>受測者</a:t>
            </a:r>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a:xfrm>
            <a:off x="1097280" y="1845734"/>
            <a:ext cx="10058400" cy="4522982"/>
          </a:xfrm>
        </p:spPr>
        <p:txBody>
          <a:bodyPr>
            <a:normAutofit/>
          </a:bodyPr>
          <a:lstStyle/>
          <a:p>
            <a:pPr>
              <a:lnSpc>
                <a:spcPct val="125000"/>
              </a:lnSpc>
              <a:spcBef>
                <a:spcPts val="300"/>
              </a:spcBef>
              <a:spcAft>
                <a:spcPts val="300"/>
              </a:spcAft>
              <a:buFont typeface="Wingdings" panose="05000000000000000000" pitchFamily="2" charset="2"/>
              <a:buChar char="Ø"/>
            </a:pPr>
            <a:r>
              <a:rPr lang="zh-TW" altLang="en-US" dirty="0"/>
              <a:t>共</a:t>
            </a:r>
            <a:r>
              <a:rPr lang="en-US" altLang="zh-TW" dirty="0"/>
              <a:t>20</a:t>
            </a:r>
            <a:r>
              <a:rPr lang="zh-TW" altLang="en-US" dirty="0"/>
              <a:t>位學生為受測者</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男：</a:t>
            </a:r>
            <a:r>
              <a:rPr lang="en-US" altLang="zh-TW" dirty="0"/>
              <a:t>10</a:t>
            </a:r>
            <a:r>
              <a:rPr lang="zh-TW" altLang="en-US" dirty="0"/>
              <a:t>位；女：</a:t>
            </a:r>
            <a:r>
              <a:rPr lang="en-US" altLang="zh-TW" dirty="0"/>
              <a:t>10</a:t>
            </a:r>
            <a:r>
              <a:rPr lang="zh-TW" altLang="en-US" dirty="0"/>
              <a:t>位</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平均年齡為</a:t>
            </a:r>
            <a:r>
              <a:rPr lang="en-US" altLang="zh-TW" dirty="0"/>
              <a:t>22.4</a:t>
            </a:r>
            <a:r>
              <a:rPr lang="zh-TW" altLang="en-US" dirty="0"/>
              <a:t>歲</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慣用手為右手，擁有健康的上肢</a:t>
            </a:r>
            <a:endParaRPr lang="en-US" altLang="zh-TW" dirty="0"/>
          </a:p>
          <a:p>
            <a:pPr>
              <a:lnSpc>
                <a:spcPct val="125000"/>
              </a:lnSpc>
              <a:spcBef>
                <a:spcPts val="300"/>
              </a:spcBef>
              <a:spcAft>
                <a:spcPts val="300"/>
              </a:spcAft>
              <a:buFont typeface="Wingdings" panose="05000000000000000000" pitchFamily="2" charset="2"/>
              <a:buChar char="Ø"/>
            </a:pPr>
            <a:r>
              <a:rPr lang="zh-TW" altLang="en-US" sz="2000" dirty="0"/>
              <a:t>視力為</a:t>
            </a:r>
            <a:r>
              <a:rPr lang="en-US" altLang="zh-TW" sz="2000" dirty="0"/>
              <a:t>20/20(1.0)</a:t>
            </a:r>
            <a:r>
              <a:rPr lang="zh-TW" altLang="en-US" sz="2000" dirty="0"/>
              <a:t>左右或矯正後為</a:t>
            </a:r>
            <a:r>
              <a:rPr lang="en-US" altLang="zh-TW" sz="2000" dirty="0"/>
              <a:t>20/20</a:t>
            </a:r>
          </a:p>
          <a:p>
            <a:pPr>
              <a:lnSpc>
                <a:spcPct val="125000"/>
              </a:lnSpc>
              <a:spcBef>
                <a:spcPts val="300"/>
              </a:spcBef>
              <a:spcAft>
                <a:spcPts val="300"/>
              </a:spcAft>
              <a:buFont typeface="Wingdings" panose="05000000000000000000" pitchFamily="2" charset="2"/>
              <a:buChar char="Ø"/>
            </a:pPr>
            <a:r>
              <a:rPr lang="zh-TW" altLang="en-US" dirty="0"/>
              <a:t>每天皆有使用觸控螢幕之設備</a:t>
            </a:r>
            <a:endParaRPr lang="en-US" altLang="zh-TW" dirty="0"/>
          </a:p>
          <a:p>
            <a:pPr marL="360000">
              <a:lnSpc>
                <a:spcPct val="125000"/>
              </a:lnSpc>
              <a:spcBef>
                <a:spcPts val="300"/>
              </a:spcBef>
              <a:spcAft>
                <a:spcPts val="300"/>
              </a:spcAft>
              <a:buFont typeface="Wingdings" panose="05000000000000000000" pitchFamily="2" charset="2"/>
              <a:buChar char="l"/>
            </a:pPr>
            <a:r>
              <a:rPr lang="zh-TW" altLang="en-US" dirty="0"/>
              <a:t>食指平均長度：</a:t>
            </a:r>
            <a:r>
              <a:rPr lang="en-US" altLang="zh-TW" dirty="0"/>
              <a:t>76mm(SD=8mm)</a:t>
            </a:r>
          </a:p>
          <a:p>
            <a:pPr marL="360000">
              <a:lnSpc>
                <a:spcPct val="125000"/>
              </a:lnSpc>
              <a:spcBef>
                <a:spcPts val="300"/>
              </a:spcBef>
              <a:spcAft>
                <a:spcPts val="300"/>
              </a:spcAft>
              <a:buFont typeface="Wingdings" panose="05000000000000000000" pitchFamily="2" charset="2"/>
              <a:buChar char="l"/>
            </a:pPr>
            <a:r>
              <a:rPr lang="zh-TW" altLang="en-US" dirty="0"/>
              <a:t>食指平均寬度：</a:t>
            </a:r>
            <a:r>
              <a:rPr lang="en-US" altLang="zh-TW" dirty="0"/>
              <a:t>12.8mm(SD=1.3mm)</a:t>
            </a:r>
          </a:p>
          <a:p>
            <a:pPr marL="360000">
              <a:lnSpc>
                <a:spcPct val="125000"/>
              </a:lnSpc>
              <a:spcBef>
                <a:spcPts val="300"/>
              </a:spcBef>
              <a:spcAft>
                <a:spcPts val="300"/>
              </a:spcAft>
              <a:buFont typeface="Wingdings" panose="05000000000000000000" pitchFamily="2" charset="2"/>
              <a:buChar char="l"/>
            </a:pPr>
            <a:r>
              <a:rPr lang="zh-TW" altLang="en-US" dirty="0"/>
              <a:t>平均全臂長度：</a:t>
            </a:r>
            <a:r>
              <a:rPr lang="en-US" altLang="zh-TW" dirty="0"/>
              <a:t>67.7cm(SD=5.3cm)</a:t>
            </a:r>
          </a:p>
        </p:txBody>
      </p:sp>
    </p:spTree>
    <p:extLst>
      <p:ext uri="{BB962C8B-B14F-4D97-AF65-F5344CB8AC3E}">
        <p14:creationId xmlns:p14="http://schemas.microsoft.com/office/powerpoint/2010/main" val="2263232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Method-</a:t>
            </a:r>
            <a:r>
              <a:rPr lang="zh-TW" altLang="en-US" dirty="0"/>
              <a:t>設備</a:t>
            </a:r>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a:xfrm>
            <a:off x="1097280" y="1845733"/>
            <a:ext cx="10058400" cy="4358923"/>
          </a:xfrm>
        </p:spPr>
        <p:txBody>
          <a:bodyPr/>
          <a:lstStyle/>
          <a:p>
            <a:pPr>
              <a:lnSpc>
                <a:spcPct val="125000"/>
              </a:lnSpc>
              <a:spcBef>
                <a:spcPts val="300"/>
              </a:spcBef>
              <a:spcAft>
                <a:spcPts val="300"/>
              </a:spcAft>
              <a:buFont typeface="Wingdings" panose="05000000000000000000" pitchFamily="2" charset="2"/>
              <a:buChar char="Ø"/>
            </a:pPr>
            <a:r>
              <a:rPr lang="zh-TW" altLang="en-US" dirty="0"/>
              <a:t>以</a:t>
            </a:r>
            <a:r>
              <a:rPr lang="en-US" altLang="zh-TW" dirty="0"/>
              <a:t>LabVIEW</a:t>
            </a:r>
            <a:r>
              <a:rPr lang="zh-TW" altLang="en-US" dirty="0"/>
              <a:t> </a:t>
            </a:r>
            <a:r>
              <a:rPr lang="en-US" altLang="zh-TW" dirty="0"/>
              <a:t>2013</a:t>
            </a:r>
            <a:r>
              <a:rPr lang="zh-TW" altLang="en-US" dirty="0"/>
              <a:t>軟體建立任務場景</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在</a:t>
            </a:r>
            <a:r>
              <a:rPr lang="en-US" altLang="zh-TW" dirty="0"/>
              <a:t>DELL All-in-one</a:t>
            </a:r>
            <a:r>
              <a:rPr lang="zh-TW" altLang="en-US" dirty="0"/>
              <a:t>觸控螢幕電腦進行實驗，使用</a:t>
            </a:r>
            <a:r>
              <a:rPr lang="en-US" altLang="zh-TW" dirty="0"/>
              <a:t>Windows 8</a:t>
            </a:r>
            <a:r>
              <a:rPr lang="zh-TW" altLang="en-US" dirty="0"/>
              <a:t>作業系統，螢幕大小為</a:t>
            </a:r>
            <a:r>
              <a:rPr lang="en-US" altLang="zh-TW" dirty="0"/>
              <a:t>23</a:t>
            </a:r>
            <a:r>
              <a:rPr lang="zh-TW" altLang="en-US" dirty="0"/>
              <a:t>英吋，畫質為</a:t>
            </a:r>
            <a:r>
              <a:rPr lang="en-US" altLang="zh-TW" dirty="0"/>
              <a:t>1600X900</a:t>
            </a:r>
            <a:r>
              <a:rPr lang="zh-TW" altLang="en-US" dirty="0"/>
              <a:t>像素。</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實驗畫面包括目標方塊、輸入方框和實驗鍵盤。</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背景為淺灰色，字體為黑色</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當手指接觸的瞬間，顏色會變成深灰色</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受測者可以使用“</a:t>
            </a:r>
            <a:r>
              <a:rPr lang="en-US" altLang="zh-TW" dirty="0"/>
              <a:t>Clear</a:t>
            </a:r>
            <a:r>
              <a:rPr lang="zh-TW" altLang="en-US" dirty="0"/>
              <a:t>”按鈕清除不需要的字符。</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透過程式記錄受測者相關表現</a:t>
            </a:r>
            <a:r>
              <a:rPr lang="en-US" altLang="zh-TW" dirty="0"/>
              <a:t>(</a:t>
            </a:r>
            <a:r>
              <a:rPr lang="zh-TW" altLang="en-US" dirty="0"/>
              <a:t>任務完成時間、準確性</a:t>
            </a:r>
            <a:r>
              <a:rPr lang="en-US" altLang="zh-TW" dirty="0"/>
              <a:t>)</a:t>
            </a:r>
            <a:r>
              <a:rPr lang="zh-TW" altLang="en-US" dirty="0"/>
              <a:t>。</a:t>
            </a:r>
            <a:endParaRPr lang="en-US" altLang="zh-TW" dirty="0"/>
          </a:p>
          <a:p>
            <a:pPr>
              <a:lnSpc>
                <a:spcPct val="125000"/>
              </a:lnSpc>
              <a:spcBef>
                <a:spcPts val="300"/>
              </a:spcBef>
              <a:spcAft>
                <a:spcPts val="300"/>
              </a:spcAft>
              <a:buFont typeface="Wingdings" panose="05000000000000000000" pitchFamily="2" charset="2"/>
              <a:buChar char="Ø"/>
            </a:pPr>
            <a:endParaRPr lang="en-US" altLang="zh-TW" dirty="0"/>
          </a:p>
        </p:txBody>
      </p:sp>
      <p:pic>
        <p:nvPicPr>
          <p:cNvPr id="5" name="圖片 4" descr="一張含有 文字 的圖片&#10;&#10;自動產生的描述">
            <a:extLst>
              <a:ext uri="{FF2B5EF4-FFF2-40B4-BE49-F238E27FC236}">
                <a16:creationId xmlns:a16="http://schemas.microsoft.com/office/drawing/2014/main" id="{5E3D1B88-6D9E-4F3A-9FFA-194A9927C0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97282" y="2775284"/>
            <a:ext cx="4403663" cy="2964152"/>
          </a:xfrm>
          <a:prstGeom prst="rect">
            <a:avLst/>
          </a:prstGeom>
        </p:spPr>
      </p:pic>
    </p:spTree>
    <p:extLst>
      <p:ext uri="{BB962C8B-B14F-4D97-AF65-F5344CB8AC3E}">
        <p14:creationId xmlns:p14="http://schemas.microsoft.com/office/powerpoint/2010/main" val="40229110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Method-</a:t>
            </a:r>
            <a:r>
              <a:rPr lang="zh-TW" altLang="en-US" dirty="0"/>
              <a:t>任務</a:t>
            </a:r>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lstStyle/>
          <a:p>
            <a:pPr>
              <a:lnSpc>
                <a:spcPct val="125000"/>
              </a:lnSpc>
              <a:spcBef>
                <a:spcPts val="300"/>
              </a:spcBef>
              <a:spcAft>
                <a:spcPts val="300"/>
              </a:spcAft>
              <a:buFont typeface="Wingdings" panose="05000000000000000000" pitchFamily="2" charset="2"/>
              <a:buChar char="Ø"/>
            </a:pPr>
            <a:r>
              <a:rPr lang="zh-TW" altLang="en-US" dirty="0"/>
              <a:t>輸入任務主要為輸入數字及英文單字。</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依照目標方塊顯示的內容，在輸入方框內輸入相同的數字或是英文單字。</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按鈕大小、間距和視覺回饋皆會隨機呈現。</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每個組合有</a:t>
            </a:r>
            <a:r>
              <a:rPr lang="en-US" altLang="zh-TW" dirty="0"/>
              <a:t>3</a:t>
            </a:r>
            <a:r>
              <a:rPr lang="zh-TW" altLang="en-US" dirty="0"/>
              <a:t>個</a:t>
            </a:r>
            <a:r>
              <a:rPr lang="en-US" altLang="zh-TW" dirty="0"/>
              <a:t>6</a:t>
            </a:r>
            <a:r>
              <a:rPr lang="zh-TW" altLang="en-US" dirty="0"/>
              <a:t>位數字和</a:t>
            </a:r>
            <a:r>
              <a:rPr lang="en-US" altLang="zh-TW" dirty="0"/>
              <a:t>3</a:t>
            </a:r>
            <a:r>
              <a:rPr lang="zh-TW" altLang="en-US" dirty="0"/>
              <a:t>個</a:t>
            </a:r>
            <a:r>
              <a:rPr lang="en-US" altLang="zh-TW" dirty="0"/>
              <a:t>6</a:t>
            </a:r>
            <a:r>
              <a:rPr lang="zh-TW" altLang="en-US" dirty="0"/>
              <a:t>個字母組成的英文單字作為目標方塊的顯示內容。</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在完成按鈕形狀中的所有任務後，會休息</a:t>
            </a:r>
            <a:r>
              <a:rPr lang="en-US" altLang="zh-TW" dirty="0"/>
              <a:t>3</a:t>
            </a:r>
            <a:r>
              <a:rPr lang="zh-TW" altLang="en-US" dirty="0"/>
              <a:t>分鐘，再進行下一個實驗。</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總共</a:t>
            </a:r>
            <a:r>
              <a:rPr lang="en-US" altLang="zh-TW" dirty="0"/>
              <a:t>90</a:t>
            </a:r>
            <a:r>
              <a:rPr lang="zh-TW" altLang="en-US" dirty="0"/>
              <a:t>組數字、</a:t>
            </a:r>
            <a:r>
              <a:rPr lang="en-US" altLang="zh-TW" dirty="0"/>
              <a:t>90</a:t>
            </a:r>
            <a:r>
              <a:rPr lang="zh-TW" altLang="en-US" dirty="0"/>
              <a:t>個英文單字。</a:t>
            </a:r>
            <a:endParaRPr lang="en-US" altLang="zh-TW" dirty="0"/>
          </a:p>
          <a:p>
            <a:pPr marL="0" indent="0">
              <a:lnSpc>
                <a:spcPct val="125000"/>
              </a:lnSpc>
              <a:spcBef>
                <a:spcPts val="300"/>
              </a:spcBef>
              <a:spcAft>
                <a:spcPts val="300"/>
              </a:spcAft>
              <a:buNone/>
            </a:pPr>
            <a:endParaRPr lang="en-US" altLang="zh-TW" dirty="0"/>
          </a:p>
        </p:txBody>
      </p:sp>
    </p:spTree>
    <p:extLst>
      <p:ext uri="{BB962C8B-B14F-4D97-AF65-F5344CB8AC3E}">
        <p14:creationId xmlns:p14="http://schemas.microsoft.com/office/powerpoint/2010/main" val="3575628680"/>
      </p:ext>
    </p:extLst>
  </p:cSld>
  <p:clrMapOvr>
    <a:masterClrMapping/>
  </p:clrMapOvr>
</p:sld>
</file>

<file path=ppt/theme/theme1.xml><?xml version="1.0" encoding="utf-8"?>
<a:theme xmlns:a="http://schemas.openxmlformats.org/drawingml/2006/main" name="回顧">
  <a:themeElements>
    <a:clrScheme name="回顧">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常用">
      <a:majorFont>
        <a:latin typeface="Times New Roman"/>
        <a:ea typeface="標楷體"/>
        <a:cs typeface=""/>
      </a:majorFont>
      <a:minorFont>
        <a:latin typeface="Times New Roman"/>
        <a:ea typeface="標楷體"/>
        <a:cs typeface=""/>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1162</TotalTime>
  <Words>2645</Words>
  <Application>Microsoft Office PowerPoint</Application>
  <PresentationFormat>寬螢幕</PresentationFormat>
  <Paragraphs>142</Paragraphs>
  <Slides>22</Slides>
  <Notes>12</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22</vt:i4>
      </vt:variant>
    </vt:vector>
  </HeadingPairs>
  <TitlesOfParts>
    <vt:vector size="28" baseType="lpstr">
      <vt:lpstr>Calibri</vt:lpstr>
      <vt:lpstr>Cambria Math</vt:lpstr>
      <vt:lpstr>Roboto</vt:lpstr>
      <vt:lpstr>Times New Roman</vt:lpstr>
      <vt:lpstr>Wingdings</vt:lpstr>
      <vt:lpstr>回顧</vt:lpstr>
      <vt:lpstr>Effects of button design characteristics on performance and perceptions of touchscre en use</vt:lpstr>
      <vt:lpstr>Introduction</vt:lpstr>
      <vt:lpstr>Introduction</vt:lpstr>
      <vt:lpstr>Introduction-按鈕大小和間距</vt:lpstr>
      <vt:lpstr>Introduction-視覺回饋&amp;按鈕形狀</vt:lpstr>
      <vt:lpstr>Introduction-研究假設</vt:lpstr>
      <vt:lpstr>Method-受測者</vt:lpstr>
      <vt:lpstr>Method-設備</vt:lpstr>
      <vt:lpstr>Method-任務</vt:lpstr>
      <vt:lpstr>Method-程序</vt:lpstr>
      <vt:lpstr>Method-偏好問卷</vt:lpstr>
      <vt:lpstr>Method-實驗設計</vt:lpstr>
      <vt:lpstr>Result-任務完成時間</vt:lpstr>
      <vt:lpstr>Result-任務完成時間</vt:lpstr>
      <vt:lpstr>Result-任務完成時間</vt:lpstr>
      <vt:lpstr>Result-準確率</vt:lpstr>
      <vt:lpstr>Result-準確率</vt:lpstr>
      <vt:lpstr>Result-感知工作負荷</vt:lpstr>
      <vt:lpstr>Result-使用者偏好</vt:lpstr>
      <vt:lpstr>Discussion</vt:lpstr>
      <vt:lpstr>Discussion</vt:lpstr>
      <vt:lpstr>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瑀婕 陳</dc:creator>
  <cp:lastModifiedBy>瑀婕 陳</cp:lastModifiedBy>
  <cp:revision>68</cp:revision>
  <dcterms:created xsi:type="dcterms:W3CDTF">2021-11-29T17:21:10Z</dcterms:created>
  <dcterms:modified xsi:type="dcterms:W3CDTF">2022-06-15T13:32:41Z</dcterms:modified>
</cp:coreProperties>
</file>